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786" r:id="rId4"/>
    <p:sldId id="260" r:id="rId5"/>
    <p:sldId id="261" r:id="rId6"/>
    <p:sldId id="264" r:id="rId7"/>
    <p:sldId id="263" r:id="rId8"/>
    <p:sldId id="262" r:id="rId9"/>
    <p:sldId id="806" r:id="rId10"/>
    <p:sldId id="805" r:id="rId11"/>
    <p:sldId id="804" r:id="rId12"/>
    <p:sldId id="643" r:id="rId13"/>
    <p:sldId id="343" r:id="rId14"/>
    <p:sldId id="327" r:id="rId15"/>
    <p:sldId id="332" r:id="rId16"/>
    <p:sldId id="802" r:id="rId17"/>
    <p:sldId id="341" r:id="rId18"/>
    <p:sldId id="345" r:id="rId19"/>
    <p:sldId id="766" r:id="rId20"/>
    <p:sldId id="333" r:id="rId21"/>
    <p:sldId id="777" r:id="rId22"/>
    <p:sldId id="294" r:id="rId23"/>
    <p:sldId id="569" r:id="rId24"/>
    <p:sldId id="797" r:id="rId25"/>
    <p:sldId id="570" r:id="rId26"/>
    <p:sldId id="572" r:id="rId27"/>
    <p:sldId id="537" r:id="rId28"/>
    <p:sldId id="781" r:id="rId29"/>
    <p:sldId id="780" r:id="rId30"/>
    <p:sldId id="783" r:id="rId31"/>
    <p:sldId id="796" r:id="rId32"/>
    <p:sldId id="646" r:id="rId33"/>
    <p:sldId id="649" r:id="rId34"/>
    <p:sldId id="774" r:id="rId35"/>
    <p:sldId id="573" r:id="rId36"/>
    <p:sldId id="803" r:id="rId37"/>
    <p:sldId id="798" r:id="rId38"/>
    <p:sldId id="784" r:id="rId39"/>
    <p:sldId id="800" r:id="rId40"/>
    <p:sldId id="776" r:id="rId41"/>
    <p:sldId id="308" r:id="rId42"/>
    <p:sldId id="285" r:id="rId43"/>
  </p:sldIdLst>
  <p:sldSz cx="12192000" cy="6858000"/>
  <p:notesSz cx="6858000" cy="9144000"/>
  <p:embeddedFontLst>
    <p:embeddedFont>
      <p:font typeface="Arial Black" panose="020B0A04020102020204" pitchFamily="34" charset="0"/>
      <p:regular r:id="rId45"/>
      <p:bold r:id="rId46"/>
    </p:embeddedFont>
    <p:embeddedFont>
      <p:font typeface="Libre Franklin" pitchFamily="2" charset="0"/>
      <p:regular r:id="rId47"/>
      <p:bold r:id="rId48"/>
      <p:italic r:id="rId49"/>
      <p:boldItalic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Montserrat Medium" panose="00000600000000000000" pitchFamily="2" charset="0"/>
      <p:regular r:id="rId55"/>
      <p:italic r:id="rId56"/>
    </p:embeddedFont>
    <p:embeddedFont>
      <p:font typeface="Play" panose="020B0604020202020204" charset="0"/>
      <p:regular r:id="rId57"/>
      <p:bold r:id="rId58"/>
    </p:embeddedFont>
    <p:embeddedFont>
      <p:font typeface="Roboto" panose="02000000000000000000" pitchFamily="2" charset="0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3" roundtripDataSignature="AMtx7mj+fLabcl+5aURU2kNGu3kI/u3M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154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15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15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15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15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65B80594-E034-3A99-434A-0AD27935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BDEEF5CF-EBF1-BB6F-20A8-966968353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837DD814-D080-4F94-45A2-910E64FB1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4517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2359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977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85F3C-A320-34C0-A725-F044B0459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3BC5E5A-4073-7176-481E-008171901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EEE5D4B-0AF5-2F71-7C79-197F0101D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24260C-A400-73A4-B1A6-CC1D238D0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73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B28A2-8C13-9D26-01BE-7E49A37E4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A05B55F-3C7A-10A5-577E-10EAE28BD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853AB2C-0E46-4C2B-6438-821775C34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24708D-7993-EBE2-6371-4FAB510F6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6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77FA9-4BFD-235E-76FE-D53077DD4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5B8E14D-454D-08FB-9B66-308C465FC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8F0EA7A-CF90-EF6E-489A-91C327695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277098-8F80-F677-D01E-632EC145F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219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EA83E-576A-903E-A2DA-36368721B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5AE63F-D581-3C71-7753-459A707D4B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3EAD453-BE28-9C29-59EB-FB5B49DEE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6CFA07-0EB7-71CF-E01E-C72D5568E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975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>
          <a:extLst>
            <a:ext uri="{FF2B5EF4-FFF2-40B4-BE49-F238E27FC236}">
              <a16:creationId xmlns:a16="http://schemas.microsoft.com/office/drawing/2014/main" id="{E4228C65-13A3-20D7-6ADB-51405B075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:notes">
            <a:extLst>
              <a:ext uri="{FF2B5EF4-FFF2-40B4-BE49-F238E27FC236}">
                <a16:creationId xmlns:a16="http://schemas.microsoft.com/office/drawing/2014/main" id="{A55966E4-C65F-A526-2DBB-F5740C036D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2:notes">
            <a:extLst>
              <a:ext uri="{FF2B5EF4-FFF2-40B4-BE49-F238E27FC236}">
                <a16:creationId xmlns:a16="http://schemas.microsoft.com/office/drawing/2014/main" id="{84BE8DE6-03D1-3B55-E389-0C399B38B7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1738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B446A-3D4C-4C25-8DD2-0FC2CEFC8A39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269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>
          <a:extLst>
            <a:ext uri="{FF2B5EF4-FFF2-40B4-BE49-F238E27FC236}">
              <a16:creationId xmlns:a16="http://schemas.microsoft.com/office/drawing/2014/main" id="{326525CB-41B5-D87D-88D7-9961E619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5fcb1205c3_0_99:notes">
            <a:extLst>
              <a:ext uri="{FF2B5EF4-FFF2-40B4-BE49-F238E27FC236}">
                <a16:creationId xmlns:a16="http://schemas.microsoft.com/office/drawing/2014/main" id="{59453748-3434-8ED9-B50B-0542957757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g35fcb1205c3_0_99:notes">
            <a:extLst>
              <a:ext uri="{FF2B5EF4-FFF2-40B4-BE49-F238E27FC236}">
                <a16:creationId xmlns:a16="http://schemas.microsoft.com/office/drawing/2014/main" id="{ACA09FF6-2E8D-FDED-B2B4-5140A9CCBD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9659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6035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7460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415600" y="1824075"/>
            <a:ext cx="5333200" cy="42295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6443200" y="1824075"/>
            <a:ext cx="5333200" cy="42295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FD0E4BDC-198E-67C9-8393-C596E1ECA3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5600" y="365933"/>
            <a:ext cx="773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838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7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jp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10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8.jp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jpg"/><Relationship Id="rId15" Type="http://schemas.openxmlformats.org/officeDocument/2006/relationships/image" Target="../media/image64.jp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jpg"/><Relationship Id="rId1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3" Type="http://schemas.openxmlformats.org/officeDocument/2006/relationships/image" Target="../media/image10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42" Type="http://schemas.openxmlformats.org/officeDocument/2006/relationships/image" Target="../media/image103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41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4" Type="http://schemas.openxmlformats.org/officeDocument/2006/relationships/image" Target="../media/image105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43" Type="http://schemas.openxmlformats.org/officeDocument/2006/relationships/image" Target="../media/image10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png"/><Relationship Id="rId4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6.tif"/><Relationship Id="rId4" Type="http://schemas.openxmlformats.org/officeDocument/2006/relationships/image" Target="../media/image1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0.png"/><Relationship Id="rId7" Type="http://schemas.openxmlformats.org/officeDocument/2006/relationships/image" Target="../media/image158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0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0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3.jp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0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79.png"/><Relationship Id="rId4" Type="http://schemas.openxmlformats.org/officeDocument/2006/relationships/image" Target="../media/image174.png"/><Relationship Id="rId9" Type="http://schemas.openxmlformats.org/officeDocument/2006/relationships/image" Target="../media/image17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18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61A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4500000">
            <a:off x="1954685" y="-517930"/>
            <a:ext cx="13354692" cy="894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4500000">
            <a:off x="6557118" y="-265462"/>
            <a:ext cx="9238980" cy="618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4500000">
            <a:off x="-2422306" y="4609979"/>
            <a:ext cx="9238979" cy="618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 descr="A white text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10140" y="5713710"/>
            <a:ext cx="1862445" cy="48572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/>
        </p:nvSpPr>
        <p:spPr>
          <a:xfrm>
            <a:off x="943084" y="3752692"/>
            <a:ext cx="117195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SEJAM BEM VINDOS</a:t>
            </a:r>
            <a:endParaRPr dirty="0"/>
          </a:p>
        </p:txBody>
      </p:sp>
      <p:pic>
        <p:nvPicPr>
          <p:cNvPr id="89" name="Google Shape;89;p3" descr="A white line drawing of a fa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217" y="5455315"/>
            <a:ext cx="1214483" cy="105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 descr="A white outline of a fan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1573" y="5439847"/>
            <a:ext cx="1214483" cy="1085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 descr="A drawing of a machine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86878" y="5476814"/>
            <a:ext cx="1021653" cy="1011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79660" y="5513780"/>
            <a:ext cx="935036" cy="93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32048" y="5570663"/>
            <a:ext cx="807118" cy="823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 descr="A white line drawing of a circle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99832" y="5412337"/>
            <a:ext cx="880980" cy="11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 descr="A white outline of a machine&#10;&#10;AI-generated content may be incorrect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31367" y="5635563"/>
            <a:ext cx="1559859" cy="6936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3"/>
          <p:cNvCxnSpPr/>
          <p:nvPr/>
        </p:nvCxnSpPr>
        <p:spPr>
          <a:xfrm>
            <a:off x="485039" y="5124115"/>
            <a:ext cx="12001601" cy="0"/>
          </a:xfrm>
          <a:prstGeom prst="straightConnector1">
            <a:avLst/>
          </a:prstGeom>
          <a:noFill/>
          <a:ln w="19050" cap="flat" cmpd="sng">
            <a:solidFill>
              <a:srgbClr val="FAFAF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" name="Google Shape;97;p3"/>
          <p:cNvCxnSpPr/>
          <p:nvPr/>
        </p:nvCxnSpPr>
        <p:spPr>
          <a:xfrm>
            <a:off x="485039" y="-671209"/>
            <a:ext cx="0" cy="8161507"/>
          </a:xfrm>
          <a:prstGeom prst="straightConnector1">
            <a:avLst/>
          </a:prstGeom>
          <a:noFill/>
          <a:ln w="19050" cap="flat" cmpd="sng">
            <a:solidFill>
              <a:srgbClr val="FAFAF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3"/>
          <p:cNvCxnSpPr/>
          <p:nvPr/>
        </p:nvCxnSpPr>
        <p:spPr>
          <a:xfrm>
            <a:off x="9218731" y="5127885"/>
            <a:ext cx="0" cy="2742452"/>
          </a:xfrm>
          <a:prstGeom prst="straightConnector1">
            <a:avLst/>
          </a:prstGeom>
          <a:noFill/>
          <a:ln w="19050" cap="flat" cmpd="sng">
            <a:solidFill>
              <a:srgbClr val="FAFAF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9040C1-F5F2-93D1-7F3D-96BD5565B059}"/>
              </a:ext>
            </a:extLst>
          </p:cNvPr>
          <p:cNvSpPr txBox="1"/>
          <p:nvPr/>
        </p:nvSpPr>
        <p:spPr>
          <a:xfrm>
            <a:off x="1837838" y="272042"/>
            <a:ext cx="867616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ENTRAC</a:t>
            </a:r>
            <a:r>
              <a:rPr lang="en-US" sz="2000" dirty="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8800" dirty="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Porto Alegre</a:t>
            </a:r>
            <a:endParaRPr lang="en-US" sz="8800" dirty="0">
              <a:solidFill>
                <a:srgbClr val="FAFAFA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8100000">
            <a:off x="-2167039" y="-1196520"/>
            <a:ext cx="10043373" cy="86590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p4"/>
          <p:cNvCxnSpPr/>
          <p:nvPr/>
        </p:nvCxnSpPr>
        <p:spPr>
          <a:xfrm>
            <a:off x="5973511" y="2756140"/>
            <a:ext cx="6088319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" name="Google Shape;116;p4"/>
          <p:cNvSpPr/>
          <p:nvPr/>
        </p:nvSpPr>
        <p:spPr>
          <a:xfrm rot="10580478" flipH="1">
            <a:off x="-1817014" y="231877"/>
            <a:ext cx="7572380" cy="7145769"/>
          </a:xfrm>
          <a:custGeom>
            <a:avLst/>
            <a:gdLst/>
            <a:ahLst/>
            <a:cxnLst/>
            <a:rect l="l" t="t" r="r" b="b"/>
            <a:pathLst>
              <a:path w="5369056" h="5881416" extrusionOk="0">
                <a:moveTo>
                  <a:pt x="520478" y="0"/>
                </a:moveTo>
                <a:cubicBezTo>
                  <a:pt x="3198274" y="0"/>
                  <a:pt x="5369056" y="2170782"/>
                  <a:pt x="5369056" y="4848578"/>
                </a:cubicBezTo>
                <a:cubicBezTo>
                  <a:pt x="5369056" y="5183303"/>
                  <a:pt x="5335138" y="5510105"/>
                  <a:pt x="5270550" y="5825736"/>
                </a:cubicBezTo>
                <a:lnTo>
                  <a:pt x="5257699" y="5881416"/>
                </a:lnTo>
                <a:lnTo>
                  <a:pt x="0" y="5881416"/>
                </a:lnTo>
                <a:lnTo>
                  <a:pt x="0" y="28176"/>
                </a:lnTo>
                <a:lnTo>
                  <a:pt x="24739" y="25033"/>
                </a:lnTo>
                <a:cubicBezTo>
                  <a:pt x="187734" y="8480"/>
                  <a:pt x="353116" y="0"/>
                  <a:pt x="520478" y="0"/>
                </a:cubicBezTo>
                <a:close/>
              </a:path>
            </a:pathLst>
          </a:custGeom>
          <a:gradFill>
            <a:gsLst>
              <a:gs pos="0">
                <a:srgbClr val="5ECBF4"/>
              </a:gs>
              <a:gs pos="23000">
                <a:srgbClr val="5ECBF4">
                  <a:alpha val="68235"/>
                </a:srgbClr>
              </a:gs>
              <a:gs pos="69000">
                <a:srgbClr val="93DCF8">
                  <a:alpha val="28627"/>
                </a:srgbClr>
              </a:gs>
              <a:gs pos="100000">
                <a:srgbClr val="93DCF8">
                  <a:alpha val="28627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5973511" y="738447"/>
            <a:ext cx="54102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LEANDRO WOLFF</a:t>
            </a:r>
            <a:endParaRPr/>
          </a:p>
        </p:txBody>
      </p:sp>
      <p:sp>
        <p:nvSpPr>
          <p:cNvPr id="118" name="Google Shape;118;p4"/>
          <p:cNvSpPr txBox="1"/>
          <p:nvPr/>
        </p:nvSpPr>
        <p:spPr>
          <a:xfrm>
            <a:off x="5973510" y="2936439"/>
            <a:ext cx="5410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Eng. de Aplicação Nacional</a:t>
            </a:r>
            <a:endParaRPr/>
          </a:p>
        </p:txBody>
      </p:sp>
      <p:pic>
        <p:nvPicPr>
          <p:cNvPr id="120" name="Google Shape;120;p4" descr="A blue and black logo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8264" y="6218100"/>
            <a:ext cx="1434921" cy="374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6587509">
            <a:off x="9452034" y="-2368497"/>
            <a:ext cx="5865043" cy="392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100" y="591100"/>
            <a:ext cx="3639975" cy="474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61A0"/>
        </a:solidFill>
        <a:effectLst/>
      </p:bgPr>
    </p:bg>
    <p:spTree>
      <p:nvGrpSpPr>
        <p:cNvPr id="1" name="Shape 103">
          <a:extLst>
            <a:ext uri="{FF2B5EF4-FFF2-40B4-BE49-F238E27FC236}">
              <a16:creationId xmlns:a16="http://schemas.microsoft.com/office/drawing/2014/main" id="{7EF339F4-FB2B-EFE7-E5EF-4678DBCEB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" descr="Uma imagem contendo Diagrama de Venn&#10;&#10;O conteúdo gerado por IA pode estar incorreto.">
            <a:extLst>
              <a:ext uri="{FF2B5EF4-FFF2-40B4-BE49-F238E27FC236}">
                <a16:creationId xmlns:a16="http://schemas.microsoft.com/office/drawing/2014/main" id="{1C98FF09-54B9-CC6D-E460-EEFC9E4FA340}"/>
              </a:ext>
            </a:extLst>
          </p:cNvPr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1046950">
            <a:off x="-1559077" y="3614457"/>
            <a:ext cx="9238979" cy="618767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>
            <a:extLst>
              <a:ext uri="{FF2B5EF4-FFF2-40B4-BE49-F238E27FC236}">
                <a16:creationId xmlns:a16="http://schemas.microsoft.com/office/drawing/2014/main" id="{B93229A5-E240-9E99-1F23-98BF94CA0D9E}"/>
              </a:ext>
            </a:extLst>
          </p:cNvPr>
          <p:cNvSpPr/>
          <p:nvPr/>
        </p:nvSpPr>
        <p:spPr>
          <a:xfrm flipH="1">
            <a:off x="6762476" y="-432964"/>
            <a:ext cx="6018804" cy="7723927"/>
          </a:xfrm>
          <a:custGeom>
            <a:avLst/>
            <a:gdLst/>
            <a:ahLst/>
            <a:cxnLst/>
            <a:rect l="l" t="t" r="r" b="b"/>
            <a:pathLst>
              <a:path w="5404822" h="6858000" extrusionOk="0">
                <a:moveTo>
                  <a:pt x="0" y="0"/>
                </a:moveTo>
                <a:lnTo>
                  <a:pt x="5266238" y="0"/>
                </a:lnTo>
                <a:cubicBezTo>
                  <a:pt x="3376478" y="436880"/>
                  <a:pt x="6018078" y="4897120"/>
                  <a:pt x="5266238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" descr="Uma imagem contendo Diagrama de Venn&#10;&#10;O conteúdo gerado por IA pode estar incorreto.">
            <a:extLst>
              <a:ext uri="{FF2B5EF4-FFF2-40B4-BE49-F238E27FC236}">
                <a16:creationId xmlns:a16="http://schemas.microsoft.com/office/drawing/2014/main" id="{6A005A2B-5149-DC7A-4D7D-A76ED838404D}"/>
              </a:ext>
            </a:extLst>
          </p:cNvPr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2700000">
            <a:off x="-2944892" y="3764164"/>
            <a:ext cx="9238979" cy="618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F4479BA-E348-86C0-F1EF-367A8F434E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9220" y="4036933"/>
            <a:ext cx="1545760" cy="40313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>
            <a:extLst>
              <a:ext uri="{FF2B5EF4-FFF2-40B4-BE49-F238E27FC236}">
                <a16:creationId xmlns:a16="http://schemas.microsoft.com/office/drawing/2014/main" id="{6995B115-82D9-E762-949A-A61B90AFFBEF}"/>
              </a:ext>
            </a:extLst>
          </p:cNvPr>
          <p:cNvSpPr txBox="1"/>
          <p:nvPr/>
        </p:nvSpPr>
        <p:spPr>
          <a:xfrm>
            <a:off x="320378" y="557991"/>
            <a:ext cx="94515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FAFAFA"/>
                </a:solidFill>
                <a:latin typeface="Roboto"/>
                <a:ea typeface="Roboto"/>
                <a:cs typeface="Roboto"/>
                <a:sym typeface="Roboto"/>
              </a:rPr>
              <a:t>PROPÓSITO</a:t>
            </a:r>
            <a:endParaRPr/>
          </a:p>
        </p:txBody>
      </p:sp>
      <p:sp>
        <p:nvSpPr>
          <p:cNvPr id="109" name="Google Shape;109;p2">
            <a:extLst>
              <a:ext uri="{FF2B5EF4-FFF2-40B4-BE49-F238E27FC236}">
                <a16:creationId xmlns:a16="http://schemas.microsoft.com/office/drawing/2014/main" id="{3C401D38-2DE8-95CF-B6B3-066E6A224882}"/>
              </a:ext>
            </a:extLst>
          </p:cNvPr>
          <p:cNvSpPr txBox="1"/>
          <p:nvPr/>
        </p:nvSpPr>
        <p:spPr>
          <a:xfrm>
            <a:off x="73755" y="1746528"/>
            <a:ext cx="777864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Cuidar</a:t>
            </a:r>
            <a:r>
              <a:rPr lang="en-US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da </a:t>
            </a:r>
            <a:r>
              <a:rPr lang="en-US" sz="2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saúde</a:t>
            </a:r>
            <a:r>
              <a:rPr lang="en-US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das </a:t>
            </a:r>
            <a:r>
              <a:rPr lang="en-US" sz="2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pessoas</a:t>
            </a:r>
            <a:r>
              <a:rPr lang="en-US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por</a:t>
            </a:r>
            <a:r>
              <a:rPr lang="en-US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meio</a:t>
            </a:r>
            <a:r>
              <a:rPr lang="en-US" sz="2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da QAI!</a:t>
            </a:r>
            <a:endParaRPr sz="2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Google Shape;127;p5">
            <a:extLst>
              <a:ext uri="{FF2B5EF4-FFF2-40B4-BE49-F238E27FC236}">
                <a16:creationId xmlns:a16="http://schemas.microsoft.com/office/drawing/2014/main" id="{C277B92A-0720-9D54-0BDB-9B8F70607E38}"/>
              </a:ext>
            </a:extLst>
          </p:cNvPr>
          <p:cNvSpPr txBox="1"/>
          <p:nvPr/>
        </p:nvSpPr>
        <p:spPr>
          <a:xfrm>
            <a:off x="73755" y="2808708"/>
            <a:ext cx="668872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2400" b="1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Sicflux</a:t>
            </a:r>
            <a:r>
              <a:rPr lang="en-US" sz="2400" b="1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tem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seu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DNA a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inovação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Desde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1992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tornou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-se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especialista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soluções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completas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renovação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de ar.</a:t>
            </a:r>
            <a:endParaRPr sz="2400" dirty="0">
              <a:solidFill>
                <a:schemeClr val="bg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Seus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produtos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são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reconhecidos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especificados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pelos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melhores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projetistas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do mercado 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adquiridos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pelas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maiores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mais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conceituadas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construtoras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instaladores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todo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en-US" sz="2400" dirty="0" err="1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Brasil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 e da América.</a:t>
            </a:r>
            <a:endParaRPr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2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6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4520222">
            <a:off x="-2583775" y="2874681"/>
            <a:ext cx="7975385" cy="534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2322071">
            <a:off x="-4774763" y="1389414"/>
            <a:ext cx="19543629" cy="130890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6"/>
          <p:cNvCxnSpPr/>
          <p:nvPr/>
        </p:nvCxnSpPr>
        <p:spPr>
          <a:xfrm>
            <a:off x="204675" y="3835768"/>
            <a:ext cx="11624116" cy="1473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6"/>
          <p:cNvSpPr/>
          <p:nvPr/>
        </p:nvSpPr>
        <p:spPr>
          <a:xfrm>
            <a:off x="641749" y="1426817"/>
            <a:ext cx="1880336" cy="1881073"/>
          </a:xfrm>
          <a:prstGeom prst="flowChartConnector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2876949" y="4378861"/>
            <a:ext cx="1880336" cy="1881073"/>
          </a:xfrm>
          <a:prstGeom prst="flowChartConnector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5078282" y="1426817"/>
            <a:ext cx="1880336" cy="1881073"/>
          </a:xfrm>
          <a:prstGeom prst="flowChartConnector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7194949" y="4378861"/>
            <a:ext cx="1880336" cy="1881073"/>
          </a:xfrm>
          <a:prstGeom prst="flowChartConnector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9288000" y="1426816"/>
            <a:ext cx="1880336" cy="1882800"/>
          </a:xfrm>
          <a:prstGeom prst="flowChartConnector">
            <a:avLst/>
          </a:prstGeom>
          <a:blipFill rotWithShape="1">
            <a:blip r:embed="rId8">
              <a:alphaModFix/>
            </a:blip>
            <a:stretch>
              <a:fillRect l="-25623" t="-28393" r="-29453" b="-9271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1505349" y="3757972"/>
            <a:ext cx="153137" cy="159518"/>
          </a:xfrm>
          <a:prstGeom prst="flowChartConnector">
            <a:avLst/>
          </a:prstGeom>
          <a:solidFill>
            <a:srgbClr val="5ECBF4"/>
          </a:solidFill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5958816" y="3757972"/>
            <a:ext cx="153137" cy="159518"/>
          </a:xfrm>
          <a:prstGeom prst="flowChartConnector">
            <a:avLst/>
          </a:prstGeom>
          <a:solidFill>
            <a:srgbClr val="5ECBF4"/>
          </a:solidFill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10192149" y="3757972"/>
            <a:ext cx="153137" cy="159518"/>
          </a:xfrm>
          <a:prstGeom prst="flowChartConnector">
            <a:avLst/>
          </a:prstGeom>
          <a:solidFill>
            <a:srgbClr val="5ECBF4"/>
          </a:solidFill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3740549" y="3757972"/>
            <a:ext cx="153137" cy="159518"/>
          </a:xfrm>
          <a:prstGeom prst="flowChartConnector">
            <a:avLst/>
          </a:prstGeom>
          <a:solidFill>
            <a:srgbClr val="5ECBF4"/>
          </a:solidFill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8058548" y="3757972"/>
            <a:ext cx="153137" cy="159518"/>
          </a:xfrm>
          <a:prstGeom prst="flowChartConnector">
            <a:avLst/>
          </a:prstGeom>
          <a:solidFill>
            <a:srgbClr val="5ECBF4"/>
          </a:solidFill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1191140" y="3328828"/>
            <a:ext cx="793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1992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3420695" y="3972294"/>
            <a:ext cx="793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2002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5638962" y="3328828"/>
            <a:ext cx="793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2008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7738695" y="3972293"/>
            <a:ext cx="793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2022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9872295" y="3328828"/>
            <a:ext cx="793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6" descr="A blue and black logo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6"/>
          <p:cNvSpPr txBox="1"/>
          <p:nvPr/>
        </p:nvSpPr>
        <p:spPr>
          <a:xfrm>
            <a:off x="988850" y="226690"/>
            <a:ext cx="605376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EVOLUÇÃO DA </a:t>
            </a:r>
            <a:r>
              <a:rPr lang="en-US" sz="25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EMPRESA</a:t>
            </a:r>
            <a:endParaRPr/>
          </a:p>
        </p:txBody>
      </p:sp>
      <p:cxnSp>
        <p:nvCxnSpPr>
          <p:cNvPr id="156" name="Google Shape;156;p6"/>
          <p:cNvCxnSpPr/>
          <p:nvPr/>
        </p:nvCxnSpPr>
        <p:spPr>
          <a:xfrm>
            <a:off x="5576552" y="490545"/>
            <a:ext cx="4391847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7" name="Google Shape;157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4104" y="147933"/>
            <a:ext cx="481582" cy="601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1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1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2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2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3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3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4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4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5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7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3600000">
            <a:off x="-2512347" y="3212022"/>
            <a:ext cx="8277225" cy="554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5292274">
            <a:off x="-3694496" y="2516238"/>
            <a:ext cx="8277225" cy="55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/>
          <p:nvPr/>
        </p:nvSpPr>
        <p:spPr>
          <a:xfrm>
            <a:off x="136115" y="1574802"/>
            <a:ext cx="2807605" cy="1811381"/>
          </a:xfrm>
          <a:prstGeom prst="roundRect">
            <a:avLst>
              <a:gd name="adj" fmla="val 16667"/>
            </a:avLst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3138960" y="1574802"/>
            <a:ext cx="4760581" cy="1811381"/>
          </a:xfrm>
          <a:prstGeom prst="roundRect">
            <a:avLst>
              <a:gd name="adj" fmla="val 16667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6632871" y="3550358"/>
            <a:ext cx="2514094" cy="3182978"/>
          </a:xfrm>
          <a:prstGeom prst="roundRect">
            <a:avLst>
              <a:gd name="adj" fmla="val 16667"/>
            </a:avLst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113539" y="3544712"/>
            <a:ext cx="6357959" cy="3188623"/>
          </a:xfrm>
          <a:prstGeom prst="roundRect">
            <a:avLst>
              <a:gd name="adj" fmla="val 16667"/>
            </a:avLst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8038337" y="1574802"/>
            <a:ext cx="3936493" cy="1811381"/>
          </a:xfrm>
          <a:prstGeom prst="roundRect">
            <a:avLst>
              <a:gd name="adj" fmla="val 16667"/>
            </a:avLst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9308338" y="3550358"/>
            <a:ext cx="2655204" cy="3177334"/>
          </a:xfrm>
          <a:prstGeom prst="roundRect">
            <a:avLst>
              <a:gd name="adj" fmla="val 16667"/>
            </a:avLst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7" descr="A blue and black logo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1231829" y="254347"/>
            <a:ext cx="2698567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ATUALIDADES</a:t>
            </a:r>
            <a:endParaRPr sz="2500" b="1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2" name="Google Shape;172;p7"/>
          <p:cNvCxnSpPr>
            <a:stCxn id="171" idx="3"/>
          </p:cNvCxnSpPr>
          <p:nvPr/>
        </p:nvCxnSpPr>
        <p:spPr>
          <a:xfrm rot="10800000" flipH="1">
            <a:off x="3930396" y="492574"/>
            <a:ext cx="5675400" cy="30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3" name="Google Shape;173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4725" y="184696"/>
            <a:ext cx="615461" cy="615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437" y="762789"/>
            <a:ext cx="5202930" cy="589462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0"/>
          <p:cNvSpPr/>
          <p:nvPr/>
        </p:nvSpPr>
        <p:spPr>
          <a:xfrm>
            <a:off x="257712" y="1213143"/>
            <a:ext cx="3300305" cy="5340546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7ED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1" name="Google Shape;311;p10"/>
          <p:cNvGrpSpPr/>
          <p:nvPr/>
        </p:nvGrpSpPr>
        <p:grpSpPr>
          <a:xfrm>
            <a:off x="8439213" y="4642205"/>
            <a:ext cx="563150" cy="894257"/>
            <a:chOff x="6453512" y="4071554"/>
            <a:chExt cx="874107" cy="1388041"/>
          </a:xfrm>
        </p:grpSpPr>
        <p:sp>
          <p:nvSpPr>
            <p:cNvPr id="312" name="Google Shape;312;p10"/>
            <p:cNvSpPr/>
            <p:nvPr/>
          </p:nvSpPr>
          <p:spPr>
            <a:xfrm>
              <a:off x="6453512" y="4071554"/>
              <a:ext cx="874107" cy="1388041"/>
            </a:xfrm>
            <a:custGeom>
              <a:avLst/>
              <a:gdLst/>
              <a:ahLst/>
              <a:cxnLst/>
              <a:rect l="l" t="t" r="r" b="b"/>
              <a:pathLst>
                <a:path w="985716" h="1584956" extrusionOk="0">
                  <a:moveTo>
                    <a:pt x="492858" y="0"/>
                  </a:moveTo>
                  <a:cubicBezTo>
                    <a:pt x="765056" y="0"/>
                    <a:pt x="985716" y="219621"/>
                    <a:pt x="985716" y="490537"/>
                  </a:cubicBezTo>
                  <a:cubicBezTo>
                    <a:pt x="985716" y="558266"/>
                    <a:pt x="971925" y="622789"/>
                    <a:pt x="946985" y="681476"/>
                  </a:cubicBezTo>
                  <a:lnTo>
                    <a:pt x="915793" y="738672"/>
                  </a:lnTo>
                  <a:lnTo>
                    <a:pt x="492651" y="1584956"/>
                  </a:lnTo>
                  <a:lnTo>
                    <a:pt x="64945" y="729543"/>
                  </a:lnTo>
                  <a:lnTo>
                    <a:pt x="38731" y="681476"/>
                  </a:lnTo>
                  <a:cubicBezTo>
                    <a:pt x="13791" y="622789"/>
                    <a:pt x="0" y="558266"/>
                    <a:pt x="0" y="490537"/>
                  </a:cubicBezTo>
                  <a:cubicBezTo>
                    <a:pt x="0" y="219621"/>
                    <a:pt x="220660" y="0"/>
                    <a:pt x="492858" y="0"/>
                  </a:cubicBezTo>
                  <a:close/>
                </a:path>
              </a:pathLst>
            </a:cu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0"/>
            <p:cNvSpPr/>
            <p:nvPr/>
          </p:nvSpPr>
          <p:spPr>
            <a:xfrm>
              <a:off x="6578305" y="4185306"/>
              <a:ext cx="624520" cy="62452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47431" t="-47431" r="-47431" b="-17451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4" name="Google Shape;314;p10"/>
          <p:cNvGrpSpPr/>
          <p:nvPr/>
        </p:nvGrpSpPr>
        <p:grpSpPr>
          <a:xfrm>
            <a:off x="702719" y="2214039"/>
            <a:ext cx="2507381" cy="2736466"/>
            <a:chOff x="702719" y="2214039"/>
            <a:chExt cx="2507381" cy="2736466"/>
          </a:xfrm>
        </p:grpSpPr>
        <p:sp>
          <p:nvSpPr>
            <p:cNvPr id="315" name="Google Shape;315;p10"/>
            <p:cNvSpPr txBox="1"/>
            <p:nvPr/>
          </p:nvSpPr>
          <p:spPr>
            <a:xfrm>
              <a:off x="702719" y="2214039"/>
              <a:ext cx="250738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dirty="0">
                  <a:solidFill>
                    <a:srgbClr val="1F5C99"/>
                  </a:solidFill>
                  <a:latin typeface="Roboto"/>
                  <a:ea typeface="Roboto"/>
                  <a:cs typeface="Roboto"/>
                  <a:sym typeface="Roboto"/>
                </a:rPr>
                <a:t>PRESENTE EM</a:t>
              </a:r>
              <a:endParaRPr sz="28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6" name="Google Shape;316;p10"/>
            <p:cNvSpPr txBox="1"/>
            <p:nvPr/>
          </p:nvSpPr>
          <p:spPr>
            <a:xfrm>
              <a:off x="759109" y="3528075"/>
              <a:ext cx="220833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800" b="1" dirty="0">
                  <a:solidFill>
                    <a:srgbClr val="1F5C99"/>
                  </a:solidFill>
                  <a:latin typeface="Roboto"/>
                  <a:ea typeface="Roboto"/>
                  <a:cs typeface="Roboto"/>
                </a:rPr>
                <a:t>20</a:t>
              </a:r>
              <a:endParaRPr sz="4800" b="1" dirty="0">
                <a:solidFill>
                  <a:srgbClr val="1F5C99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17" name="Google Shape;317;p10"/>
            <p:cNvSpPr txBox="1"/>
            <p:nvPr/>
          </p:nvSpPr>
          <p:spPr>
            <a:xfrm>
              <a:off x="1272947" y="4427285"/>
              <a:ext cx="146294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1F5C99"/>
                  </a:solidFill>
                  <a:latin typeface="Roboto"/>
                  <a:ea typeface="Roboto"/>
                  <a:cs typeface="Roboto"/>
                  <a:sym typeface="Roboto"/>
                </a:rPr>
                <a:t>PAÍSES</a:t>
              </a:r>
              <a:endParaRPr sz="28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18" name="Google Shape;318;p10" descr="A blue and black logo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0"/>
          <p:cNvSpPr txBox="1"/>
          <p:nvPr/>
        </p:nvSpPr>
        <p:spPr>
          <a:xfrm>
            <a:off x="988850" y="226690"/>
            <a:ext cx="605376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MERCADO </a:t>
            </a:r>
            <a:r>
              <a:rPr lang="en-US" sz="25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INTERNACIONAL</a:t>
            </a:r>
            <a:endParaRPr/>
          </a:p>
        </p:txBody>
      </p:sp>
      <p:cxnSp>
        <p:nvCxnSpPr>
          <p:cNvPr id="320" name="Google Shape;320;p10"/>
          <p:cNvCxnSpPr/>
          <p:nvPr/>
        </p:nvCxnSpPr>
        <p:spPr>
          <a:xfrm>
            <a:off x="5788550" y="490545"/>
            <a:ext cx="4179849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1" name="Google Shape;321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330" y="201734"/>
            <a:ext cx="573129" cy="573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84337" y="6365453"/>
            <a:ext cx="755342" cy="39833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3" name="Google Shape;323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72530" y="5822176"/>
            <a:ext cx="715674" cy="44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90949" y="5329520"/>
            <a:ext cx="742118" cy="46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16931" y="5818180"/>
            <a:ext cx="629727" cy="429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397863" y="3644756"/>
            <a:ext cx="765258" cy="479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32078" y="3681943"/>
            <a:ext cx="608240" cy="40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480258" y="3644756"/>
            <a:ext cx="766911" cy="479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526807" y="3450025"/>
            <a:ext cx="778480" cy="485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260905" y="2735490"/>
            <a:ext cx="742118" cy="46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447812" y="3687030"/>
            <a:ext cx="680965" cy="426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399055" y="5329520"/>
            <a:ext cx="778480" cy="485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402616" y="4209511"/>
            <a:ext cx="778481" cy="487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289968" y="4705385"/>
            <a:ext cx="996654" cy="59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377339" y="5873515"/>
            <a:ext cx="775175" cy="484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242368" y="4024387"/>
            <a:ext cx="821455" cy="48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722108" y="5307314"/>
            <a:ext cx="604935" cy="403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666591" y="6347795"/>
            <a:ext cx="752037" cy="47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6636963" y="4812817"/>
            <a:ext cx="760300" cy="4760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10"/>
          <p:cNvGrpSpPr/>
          <p:nvPr/>
        </p:nvGrpSpPr>
        <p:grpSpPr>
          <a:xfrm>
            <a:off x="7115427" y="2156356"/>
            <a:ext cx="611131" cy="970448"/>
            <a:chOff x="6453512" y="4071554"/>
            <a:chExt cx="874107" cy="1388041"/>
          </a:xfrm>
        </p:grpSpPr>
        <p:sp>
          <p:nvSpPr>
            <p:cNvPr id="341" name="Google Shape;341;p10"/>
            <p:cNvSpPr/>
            <p:nvPr/>
          </p:nvSpPr>
          <p:spPr>
            <a:xfrm>
              <a:off x="6453512" y="4071554"/>
              <a:ext cx="874107" cy="1388041"/>
            </a:xfrm>
            <a:custGeom>
              <a:avLst/>
              <a:gdLst/>
              <a:ahLst/>
              <a:cxnLst/>
              <a:rect l="l" t="t" r="r" b="b"/>
              <a:pathLst>
                <a:path w="985716" h="1584956" extrusionOk="0">
                  <a:moveTo>
                    <a:pt x="492858" y="0"/>
                  </a:moveTo>
                  <a:cubicBezTo>
                    <a:pt x="765056" y="0"/>
                    <a:pt x="985716" y="219621"/>
                    <a:pt x="985716" y="490537"/>
                  </a:cubicBezTo>
                  <a:cubicBezTo>
                    <a:pt x="985716" y="558266"/>
                    <a:pt x="971925" y="622789"/>
                    <a:pt x="946985" y="681476"/>
                  </a:cubicBezTo>
                  <a:lnTo>
                    <a:pt x="915793" y="738672"/>
                  </a:lnTo>
                  <a:lnTo>
                    <a:pt x="492651" y="1584956"/>
                  </a:lnTo>
                  <a:lnTo>
                    <a:pt x="64945" y="729543"/>
                  </a:lnTo>
                  <a:lnTo>
                    <a:pt x="38731" y="681476"/>
                  </a:lnTo>
                  <a:cubicBezTo>
                    <a:pt x="13791" y="622789"/>
                    <a:pt x="0" y="558266"/>
                    <a:pt x="0" y="490537"/>
                  </a:cubicBezTo>
                  <a:cubicBezTo>
                    <a:pt x="0" y="219621"/>
                    <a:pt x="220660" y="0"/>
                    <a:pt x="492858" y="0"/>
                  </a:cubicBezTo>
                  <a:close/>
                </a:path>
              </a:pathLst>
            </a:cu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6574478" y="4185307"/>
              <a:ext cx="624521" cy="617894"/>
            </a:xfrm>
            <a:prstGeom prst="ellipse">
              <a:avLst/>
            </a:prstGeom>
            <a:blipFill rotWithShape="1">
              <a:blip r:embed="rId25">
                <a:alphaModFix/>
              </a:blip>
              <a:stretch>
                <a:fillRect l="-15959" t="537" r="-15959" b="-53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3" name="Google Shape;343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1767887" flipH="1">
            <a:off x="5974872" y="2708752"/>
            <a:ext cx="546100" cy="3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1767887" flipH="1">
            <a:off x="6176315" y="3515461"/>
            <a:ext cx="879646" cy="531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1767887" flipH="1">
            <a:off x="6989722" y="3910643"/>
            <a:ext cx="713873" cy="431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1767887" flipH="1">
            <a:off x="7475590" y="4853986"/>
            <a:ext cx="713873" cy="431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-1767887">
            <a:off x="7824316" y="3417240"/>
            <a:ext cx="713873" cy="431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-3087570">
            <a:off x="8675764" y="5422077"/>
            <a:ext cx="857834" cy="51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 rot="-4120649">
            <a:off x="8772852" y="3931406"/>
            <a:ext cx="713873" cy="4316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0" name="Google Shape;350;p10"/>
          <p:cNvGrpSpPr/>
          <p:nvPr/>
        </p:nvGrpSpPr>
        <p:grpSpPr>
          <a:xfrm>
            <a:off x="8960327" y="4365688"/>
            <a:ext cx="563150" cy="894257"/>
            <a:chOff x="6453512" y="4071554"/>
            <a:chExt cx="874107" cy="1388041"/>
          </a:xfrm>
        </p:grpSpPr>
        <p:sp>
          <p:nvSpPr>
            <p:cNvPr id="351" name="Google Shape;351;p10"/>
            <p:cNvSpPr/>
            <p:nvPr/>
          </p:nvSpPr>
          <p:spPr>
            <a:xfrm>
              <a:off x="6453512" y="4071554"/>
              <a:ext cx="874107" cy="1388041"/>
            </a:xfrm>
            <a:custGeom>
              <a:avLst/>
              <a:gdLst/>
              <a:ahLst/>
              <a:cxnLst/>
              <a:rect l="l" t="t" r="r" b="b"/>
              <a:pathLst>
                <a:path w="985716" h="1584956" extrusionOk="0">
                  <a:moveTo>
                    <a:pt x="492858" y="0"/>
                  </a:moveTo>
                  <a:cubicBezTo>
                    <a:pt x="765056" y="0"/>
                    <a:pt x="985716" y="219621"/>
                    <a:pt x="985716" y="490537"/>
                  </a:cubicBezTo>
                  <a:cubicBezTo>
                    <a:pt x="985716" y="558266"/>
                    <a:pt x="971925" y="622789"/>
                    <a:pt x="946985" y="681476"/>
                  </a:cubicBezTo>
                  <a:lnTo>
                    <a:pt x="915793" y="738672"/>
                  </a:lnTo>
                  <a:lnTo>
                    <a:pt x="492651" y="1584956"/>
                  </a:lnTo>
                  <a:lnTo>
                    <a:pt x="64945" y="729543"/>
                  </a:lnTo>
                  <a:lnTo>
                    <a:pt x="38731" y="681476"/>
                  </a:lnTo>
                  <a:cubicBezTo>
                    <a:pt x="13791" y="622789"/>
                    <a:pt x="0" y="558266"/>
                    <a:pt x="0" y="490537"/>
                  </a:cubicBezTo>
                  <a:cubicBezTo>
                    <a:pt x="0" y="219621"/>
                    <a:pt x="220660" y="0"/>
                    <a:pt x="492858" y="0"/>
                  </a:cubicBezTo>
                  <a:close/>
                </a:path>
              </a:pathLst>
            </a:cu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6578305" y="4185306"/>
              <a:ext cx="624520" cy="624520"/>
            </a:xfrm>
            <a:prstGeom prst="ellipse">
              <a:avLst/>
            </a:prstGeom>
            <a:blipFill rotWithShape="1">
              <a:blip r:embed="rId2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3" name="Google Shape;353;p10"/>
          <p:cNvSpPr txBox="1"/>
          <p:nvPr/>
        </p:nvSpPr>
        <p:spPr>
          <a:xfrm>
            <a:off x="7376680" y="5388711"/>
            <a:ext cx="158729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361A0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Parque Fabril – Araquari</a:t>
            </a:r>
            <a:endParaRPr/>
          </a:p>
        </p:txBody>
      </p:sp>
      <p:sp>
        <p:nvSpPr>
          <p:cNvPr id="354" name="Google Shape;354;p10"/>
          <p:cNvSpPr txBox="1"/>
          <p:nvPr/>
        </p:nvSpPr>
        <p:spPr>
          <a:xfrm>
            <a:off x="9334629" y="5013724"/>
            <a:ext cx="14702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361A0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Escritório – São Paulo</a:t>
            </a:r>
            <a:endParaRPr/>
          </a:p>
        </p:txBody>
      </p:sp>
      <p:sp>
        <p:nvSpPr>
          <p:cNvPr id="355" name="Google Shape;355;p10"/>
          <p:cNvSpPr txBox="1"/>
          <p:nvPr/>
        </p:nvSpPr>
        <p:spPr>
          <a:xfrm>
            <a:off x="6674666" y="3101227"/>
            <a:ext cx="164981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361A0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Centro Logístico – Miami</a:t>
            </a:r>
            <a:endParaRPr/>
          </a:p>
        </p:txBody>
      </p:sp>
      <p:grpSp>
        <p:nvGrpSpPr>
          <p:cNvPr id="356" name="Google Shape;356;p10"/>
          <p:cNvGrpSpPr/>
          <p:nvPr/>
        </p:nvGrpSpPr>
        <p:grpSpPr>
          <a:xfrm>
            <a:off x="8323041" y="5363354"/>
            <a:ext cx="435537" cy="617084"/>
            <a:chOff x="8323041" y="5363354"/>
            <a:chExt cx="435537" cy="617084"/>
          </a:xfrm>
        </p:grpSpPr>
        <p:sp>
          <p:nvSpPr>
            <p:cNvPr id="357" name="Google Shape;357;p10"/>
            <p:cNvSpPr/>
            <p:nvPr/>
          </p:nvSpPr>
          <p:spPr>
            <a:xfrm>
              <a:off x="8323041" y="5363354"/>
              <a:ext cx="435537" cy="617084"/>
            </a:xfrm>
            <a:custGeom>
              <a:avLst/>
              <a:gdLst/>
              <a:ahLst/>
              <a:cxnLst/>
              <a:rect l="l" t="t" r="r" b="b"/>
              <a:pathLst>
                <a:path w="985716" h="1584956" extrusionOk="0">
                  <a:moveTo>
                    <a:pt x="492858" y="0"/>
                  </a:moveTo>
                  <a:cubicBezTo>
                    <a:pt x="765056" y="0"/>
                    <a:pt x="985716" y="219621"/>
                    <a:pt x="985716" y="490537"/>
                  </a:cubicBezTo>
                  <a:cubicBezTo>
                    <a:pt x="985716" y="558266"/>
                    <a:pt x="971925" y="622789"/>
                    <a:pt x="946985" y="681476"/>
                  </a:cubicBezTo>
                  <a:lnTo>
                    <a:pt x="915793" y="738672"/>
                  </a:lnTo>
                  <a:lnTo>
                    <a:pt x="492651" y="1584956"/>
                  </a:lnTo>
                  <a:lnTo>
                    <a:pt x="64945" y="729543"/>
                  </a:lnTo>
                  <a:lnTo>
                    <a:pt x="38731" y="681476"/>
                  </a:lnTo>
                  <a:cubicBezTo>
                    <a:pt x="13791" y="622789"/>
                    <a:pt x="0" y="558266"/>
                    <a:pt x="0" y="490537"/>
                  </a:cubicBezTo>
                  <a:cubicBezTo>
                    <a:pt x="0" y="219621"/>
                    <a:pt x="220660" y="0"/>
                    <a:pt x="492858" y="0"/>
                  </a:cubicBezTo>
                  <a:close/>
                </a:path>
              </a:pathLst>
            </a:cu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8383314" y="5413925"/>
              <a:ext cx="311177" cy="274698"/>
            </a:xfrm>
            <a:prstGeom prst="ellipse">
              <a:avLst/>
            </a:prstGeom>
            <a:blipFill rotWithShape="1">
              <a:blip r:embed="rId28">
                <a:alphaModFix/>
              </a:blip>
              <a:stretch>
                <a:fillRect l="-15959" t="537" r="-15959" b="-53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10"/>
          <p:cNvSpPr txBox="1"/>
          <p:nvPr/>
        </p:nvSpPr>
        <p:spPr>
          <a:xfrm>
            <a:off x="10286004" y="5457718"/>
            <a:ext cx="177965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361A0"/>
                </a:solidFill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Centro Logístico – Paraguai</a:t>
            </a:r>
            <a:endParaRPr sz="1000">
              <a:solidFill>
                <a:srgbClr val="0361A0"/>
              </a:solidFill>
              <a:highlight>
                <a:srgbClr val="FAFAFA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25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9"/>
          <p:cNvGrpSpPr/>
          <p:nvPr/>
        </p:nvGrpSpPr>
        <p:grpSpPr>
          <a:xfrm>
            <a:off x="-4515366" y="-1"/>
            <a:ext cx="19286118" cy="6858001"/>
            <a:chOff x="-13540913" y="-1"/>
            <a:chExt cx="19286118" cy="6858001"/>
          </a:xfrm>
        </p:grpSpPr>
        <p:sp>
          <p:nvSpPr>
            <p:cNvPr id="262" name="Google Shape;262;p9"/>
            <p:cNvSpPr/>
            <p:nvPr/>
          </p:nvSpPr>
          <p:spPr>
            <a:xfrm>
              <a:off x="-1348913" y="0"/>
              <a:ext cx="7094118" cy="6858000"/>
            </a:xfrm>
            <a:custGeom>
              <a:avLst/>
              <a:gdLst/>
              <a:ahLst/>
              <a:cxnLst/>
              <a:rect l="l" t="t" r="r" b="b"/>
              <a:pathLst>
                <a:path w="6270171" h="6858000" extrusionOk="0">
                  <a:moveTo>
                    <a:pt x="0" y="0"/>
                  </a:moveTo>
                  <a:lnTo>
                    <a:pt x="6270171" y="0"/>
                  </a:lnTo>
                  <a:cubicBezTo>
                    <a:pt x="6270171" y="2286000"/>
                    <a:pt x="3053443" y="4767943"/>
                    <a:pt x="6270171" y="6858000"/>
                  </a:cubicBez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CBF4">
                <a:alpha val="7764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-13540913" y="-1"/>
              <a:ext cx="12192000" cy="6858001"/>
            </a:xfrm>
            <a:prstGeom prst="rect">
              <a:avLst/>
            </a:prstGeom>
            <a:solidFill>
              <a:srgbClr val="5ECBF4">
                <a:alpha val="7764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9"/>
          <p:cNvGrpSpPr/>
          <p:nvPr/>
        </p:nvGrpSpPr>
        <p:grpSpPr>
          <a:xfrm>
            <a:off x="1095735" y="1150575"/>
            <a:ext cx="1514833" cy="605425"/>
            <a:chOff x="377966" y="654287"/>
            <a:chExt cx="1937768" cy="774457"/>
          </a:xfrm>
        </p:grpSpPr>
        <p:sp>
          <p:nvSpPr>
            <p:cNvPr id="265" name="Google Shape;265;p9"/>
            <p:cNvSpPr/>
            <p:nvPr/>
          </p:nvSpPr>
          <p:spPr>
            <a:xfrm>
              <a:off x="377966" y="654287"/>
              <a:ext cx="1937768" cy="77445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" name="Google Shape;266;p9" descr="A blue text on a black background&#10;&#10;AI-generated content may be incorrect.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93704" y="734308"/>
              <a:ext cx="1706291" cy="61441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9"/>
          <p:cNvGrpSpPr/>
          <p:nvPr/>
        </p:nvGrpSpPr>
        <p:grpSpPr>
          <a:xfrm>
            <a:off x="3045446" y="1150575"/>
            <a:ext cx="1514833" cy="605425"/>
            <a:chOff x="377966" y="1863154"/>
            <a:chExt cx="1937768" cy="774457"/>
          </a:xfrm>
        </p:grpSpPr>
        <p:sp>
          <p:nvSpPr>
            <p:cNvPr id="268" name="Google Shape;268;p9"/>
            <p:cNvSpPr/>
            <p:nvPr/>
          </p:nvSpPr>
          <p:spPr>
            <a:xfrm>
              <a:off x="377966" y="1863154"/>
              <a:ext cx="1937768" cy="77445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9" name="Google Shape;269;p9" descr="A blue text on a black background&#10;&#10;AI-generated content may be incorrect.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5834" y="1975256"/>
              <a:ext cx="1822029" cy="5502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0" name="Google Shape;270;p9"/>
          <p:cNvGrpSpPr/>
          <p:nvPr/>
        </p:nvGrpSpPr>
        <p:grpSpPr>
          <a:xfrm>
            <a:off x="4995157" y="1150575"/>
            <a:ext cx="1514833" cy="605425"/>
            <a:chOff x="377964" y="4578190"/>
            <a:chExt cx="1937768" cy="774457"/>
          </a:xfrm>
        </p:grpSpPr>
        <p:sp>
          <p:nvSpPr>
            <p:cNvPr id="271" name="Google Shape;271;p9"/>
            <p:cNvSpPr/>
            <p:nvPr/>
          </p:nvSpPr>
          <p:spPr>
            <a:xfrm>
              <a:off x="377964" y="4578190"/>
              <a:ext cx="1937768" cy="77445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2" name="Google Shape;272;p9" descr="A logo with blue and green text&#10;&#10;AI-generated content may be incorrect.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7504" y="4729312"/>
              <a:ext cx="1652491" cy="49681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3" name="Google Shape;273;p9"/>
          <p:cNvGrpSpPr/>
          <p:nvPr/>
        </p:nvGrpSpPr>
        <p:grpSpPr>
          <a:xfrm>
            <a:off x="6944867" y="1150575"/>
            <a:ext cx="1514833" cy="605425"/>
            <a:chOff x="3058235" y="654287"/>
            <a:chExt cx="1937768" cy="774457"/>
          </a:xfrm>
        </p:grpSpPr>
        <p:sp>
          <p:nvSpPr>
            <p:cNvPr id="274" name="Google Shape;274;p9"/>
            <p:cNvSpPr/>
            <p:nvPr/>
          </p:nvSpPr>
          <p:spPr>
            <a:xfrm>
              <a:off x="3058235" y="654287"/>
              <a:ext cx="1937768" cy="774457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5" name="Google Shape;275;p9" descr="A blue and white logo&#10;&#10;AI-generated content may be incorrect."/>
            <p:cNvPicPr preferRelativeResize="0"/>
            <p:nvPr/>
          </p:nvPicPr>
          <p:blipFill rotWithShape="1">
            <a:blip r:embed="rId6">
              <a:alphaModFix/>
            </a:blip>
            <a:srcRect t="26044" b="26043"/>
            <a:stretch/>
          </p:blipFill>
          <p:spPr>
            <a:xfrm>
              <a:off x="3264634" y="698139"/>
              <a:ext cx="1433362" cy="6867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9"/>
          <p:cNvGrpSpPr/>
          <p:nvPr/>
        </p:nvGrpSpPr>
        <p:grpSpPr>
          <a:xfrm>
            <a:off x="1159785" y="2026905"/>
            <a:ext cx="1937768" cy="1699590"/>
            <a:chOff x="2727019" y="1729411"/>
            <a:chExt cx="1937768" cy="1699590"/>
          </a:xfrm>
        </p:grpSpPr>
        <p:sp>
          <p:nvSpPr>
            <p:cNvPr id="277" name="Google Shape;277;p9"/>
            <p:cNvSpPr/>
            <p:nvPr/>
          </p:nvSpPr>
          <p:spPr>
            <a:xfrm>
              <a:off x="2727019" y="1729411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" name="Google Shape;278;p9" descr="A blue triangle with black text&#10;&#10;AI-generated content may be incorrect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87741" y="2061796"/>
              <a:ext cx="1416317" cy="10817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9"/>
          <p:cNvGrpSpPr/>
          <p:nvPr/>
        </p:nvGrpSpPr>
        <p:grpSpPr>
          <a:xfrm>
            <a:off x="5859503" y="2026905"/>
            <a:ext cx="1937768" cy="1699590"/>
            <a:chOff x="5076070" y="1752895"/>
            <a:chExt cx="1937768" cy="1699590"/>
          </a:xfrm>
        </p:grpSpPr>
        <p:sp>
          <p:nvSpPr>
            <p:cNvPr id="280" name="Google Shape;280;p9"/>
            <p:cNvSpPr/>
            <p:nvPr/>
          </p:nvSpPr>
          <p:spPr>
            <a:xfrm>
              <a:off x="5076070" y="1752895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1" name="Google Shape;281;p9" descr="A black background with grey and white text&#10;&#10;AI-generated content may be incorrect."/>
            <p:cNvPicPr preferRelativeResize="0"/>
            <p:nvPr/>
          </p:nvPicPr>
          <p:blipFill rotWithShape="1">
            <a:blip r:embed="rId8">
              <a:alphaModFix/>
            </a:blip>
            <a:srcRect l="21123" r="21235" b="11966"/>
            <a:stretch/>
          </p:blipFill>
          <p:spPr>
            <a:xfrm>
              <a:off x="5347087" y="1863622"/>
              <a:ext cx="1368852" cy="147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2" name="Google Shape;282;p9"/>
          <p:cNvGrpSpPr/>
          <p:nvPr/>
        </p:nvGrpSpPr>
        <p:grpSpPr>
          <a:xfrm>
            <a:off x="8208554" y="2026905"/>
            <a:ext cx="1937768" cy="1699590"/>
            <a:chOff x="7425121" y="1752895"/>
            <a:chExt cx="1937768" cy="1699590"/>
          </a:xfrm>
        </p:grpSpPr>
        <p:sp>
          <p:nvSpPr>
            <p:cNvPr id="283" name="Google Shape;283;p9"/>
            <p:cNvSpPr/>
            <p:nvPr/>
          </p:nvSpPr>
          <p:spPr>
            <a:xfrm>
              <a:off x="7425121" y="1752895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4" name="Google Shape;284;p9" descr="A logo for a company&#10;&#10;AI-generated content may be incorrect.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776151" y="1925376"/>
              <a:ext cx="1235707" cy="1354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9"/>
          <p:cNvGrpSpPr/>
          <p:nvPr/>
        </p:nvGrpSpPr>
        <p:grpSpPr>
          <a:xfrm>
            <a:off x="1159781" y="4778887"/>
            <a:ext cx="1937768" cy="1699590"/>
            <a:chOff x="9774173" y="1729409"/>
            <a:chExt cx="1937768" cy="1699590"/>
          </a:xfrm>
        </p:grpSpPr>
        <p:sp>
          <p:nvSpPr>
            <p:cNvPr id="286" name="Google Shape;286;p9"/>
            <p:cNvSpPr/>
            <p:nvPr/>
          </p:nvSpPr>
          <p:spPr>
            <a:xfrm>
              <a:off x="9774173" y="1729409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7" name="Google Shape;287;p9" descr="A logo with a plant on it&#10;&#10;AI-generated content may be incorrect.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990672" y="1863621"/>
              <a:ext cx="1478134" cy="147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8" name="Google Shape;288;p9"/>
          <p:cNvGrpSpPr/>
          <p:nvPr/>
        </p:nvGrpSpPr>
        <p:grpSpPr>
          <a:xfrm>
            <a:off x="3508381" y="2044852"/>
            <a:ext cx="1937768" cy="1699590"/>
            <a:chOff x="7425120" y="3790528"/>
            <a:chExt cx="1937768" cy="1699590"/>
          </a:xfrm>
        </p:grpSpPr>
        <p:sp>
          <p:nvSpPr>
            <p:cNvPr id="289" name="Google Shape;289;p9"/>
            <p:cNvSpPr/>
            <p:nvPr/>
          </p:nvSpPr>
          <p:spPr>
            <a:xfrm>
              <a:off x="7425120" y="3790528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0" name="Google Shape;290;p9" descr="A black and white logo&#10;&#10;AI-generated content may be incorrect.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833180" y="4027652"/>
              <a:ext cx="1116499" cy="12281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1" name="Google Shape;291;p9"/>
          <p:cNvGrpSpPr/>
          <p:nvPr/>
        </p:nvGrpSpPr>
        <p:grpSpPr>
          <a:xfrm>
            <a:off x="5779347" y="4770846"/>
            <a:ext cx="1937768" cy="1699590"/>
            <a:chOff x="5102971" y="3790528"/>
            <a:chExt cx="1937768" cy="1699590"/>
          </a:xfrm>
        </p:grpSpPr>
        <p:sp>
          <p:nvSpPr>
            <p:cNvPr id="292" name="Google Shape;292;p9"/>
            <p:cNvSpPr/>
            <p:nvPr/>
          </p:nvSpPr>
          <p:spPr>
            <a:xfrm>
              <a:off x="5102971" y="3790528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3" name="Google Shape;293;p9" descr="A red and white sign with white text&#10;&#10;AI-generated content may be incorrect.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353719" y="3922187"/>
              <a:ext cx="1436271" cy="14362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4" name="Google Shape;294;p9"/>
          <p:cNvGrpSpPr/>
          <p:nvPr/>
        </p:nvGrpSpPr>
        <p:grpSpPr>
          <a:xfrm>
            <a:off x="3457198" y="4757134"/>
            <a:ext cx="1937768" cy="1699590"/>
            <a:chOff x="2780822" y="3776816"/>
            <a:chExt cx="1937768" cy="1699590"/>
          </a:xfrm>
        </p:grpSpPr>
        <p:sp>
          <p:nvSpPr>
            <p:cNvPr id="295" name="Google Shape;295;p9"/>
            <p:cNvSpPr/>
            <p:nvPr/>
          </p:nvSpPr>
          <p:spPr>
            <a:xfrm>
              <a:off x="2780822" y="3776816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6" name="Google Shape;296;p9" descr="A black sign with red and blue text&#10;&#10;AI-generated content may be incorrect.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293485" y="3871278"/>
              <a:ext cx="912442" cy="15106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7" name="Google Shape;297;p9"/>
          <p:cNvGrpSpPr/>
          <p:nvPr/>
        </p:nvGrpSpPr>
        <p:grpSpPr>
          <a:xfrm>
            <a:off x="8894577" y="1150575"/>
            <a:ext cx="1514833" cy="605425"/>
            <a:chOff x="10114813" y="605431"/>
            <a:chExt cx="1514833" cy="605425"/>
          </a:xfrm>
        </p:grpSpPr>
        <p:sp>
          <p:nvSpPr>
            <p:cNvPr id="298" name="Google Shape;298;p9"/>
            <p:cNvSpPr/>
            <p:nvPr/>
          </p:nvSpPr>
          <p:spPr>
            <a:xfrm>
              <a:off x="10114813" y="605431"/>
              <a:ext cx="1514833" cy="60542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9" name="Google Shape;299;p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0145678" y="702271"/>
              <a:ext cx="1449745" cy="418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0" name="Google Shape;300;p9"/>
          <p:cNvGrpSpPr/>
          <p:nvPr/>
        </p:nvGrpSpPr>
        <p:grpSpPr>
          <a:xfrm>
            <a:off x="8208058" y="4770846"/>
            <a:ext cx="1937768" cy="1699590"/>
            <a:chOff x="8448450" y="4350110"/>
            <a:chExt cx="1937768" cy="1699590"/>
          </a:xfrm>
        </p:grpSpPr>
        <p:sp>
          <p:nvSpPr>
            <p:cNvPr id="301" name="Google Shape;301;p9"/>
            <p:cNvSpPr/>
            <p:nvPr/>
          </p:nvSpPr>
          <p:spPr>
            <a:xfrm>
              <a:off x="8448450" y="4350110"/>
              <a:ext cx="1937768" cy="169959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2" name="Google Shape;302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8614088" y="4634717"/>
              <a:ext cx="1637243" cy="12279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3" name="Google Shape;303;p9"/>
          <p:cNvSpPr txBox="1"/>
          <p:nvPr/>
        </p:nvSpPr>
        <p:spPr>
          <a:xfrm>
            <a:off x="3428736" y="247183"/>
            <a:ext cx="5334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Associações</a:t>
            </a:r>
            <a:endParaRPr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9"/>
          <p:cNvSpPr txBox="1"/>
          <p:nvPr/>
        </p:nvSpPr>
        <p:spPr>
          <a:xfrm>
            <a:off x="3379291" y="3953062"/>
            <a:ext cx="5334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Certificações</a:t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8" descr="A blue and black log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8"/>
          <p:cNvSpPr txBox="1"/>
          <p:nvPr/>
        </p:nvSpPr>
        <p:spPr>
          <a:xfrm>
            <a:off x="988850" y="226690"/>
            <a:ext cx="605376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EVOLUÇÃO DE </a:t>
            </a:r>
            <a:r>
              <a:rPr lang="en-US" sz="2500" b="1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PRODUTOS</a:t>
            </a:r>
            <a:endParaRPr/>
          </a:p>
        </p:txBody>
      </p:sp>
      <p:cxnSp>
        <p:nvCxnSpPr>
          <p:cNvPr id="180" name="Google Shape;180;p8"/>
          <p:cNvCxnSpPr/>
          <p:nvPr/>
        </p:nvCxnSpPr>
        <p:spPr>
          <a:xfrm>
            <a:off x="5576552" y="490545"/>
            <a:ext cx="4391847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1" name="Google Shape;181;p8"/>
          <p:cNvSpPr/>
          <p:nvPr/>
        </p:nvSpPr>
        <p:spPr>
          <a:xfrm>
            <a:off x="0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7ED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1223809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93D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2447618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3671427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B76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4895236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74F6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6119045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B76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7342854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8566663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93D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9790472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7ED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11014281" y="1300766"/>
            <a:ext cx="1223809" cy="555723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FF4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8" descr="A white vent with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5257" y="5420038"/>
            <a:ext cx="1190492" cy="119049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 rot="-5400000">
            <a:off x="29117" y="1908300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2015</a:t>
            </a:r>
            <a:endParaRPr/>
          </a:p>
        </p:txBody>
      </p:sp>
      <p:sp>
        <p:nvSpPr>
          <p:cNvPr id="193" name="Google Shape;193;p8"/>
          <p:cNvSpPr txBox="1"/>
          <p:nvPr/>
        </p:nvSpPr>
        <p:spPr>
          <a:xfrm rot="-5400000">
            <a:off x="1240467" y="1908300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2016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 rot="-5400000">
            <a:off x="2502948" y="1955425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2018</a:t>
            </a:r>
            <a:endParaRPr/>
          </a:p>
        </p:txBody>
      </p:sp>
      <p:sp>
        <p:nvSpPr>
          <p:cNvPr id="195" name="Google Shape;195;p8"/>
          <p:cNvSpPr txBox="1"/>
          <p:nvPr/>
        </p:nvSpPr>
        <p:spPr>
          <a:xfrm rot="-5400000">
            <a:off x="3706559" y="1810910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AFAFA"/>
                </a:solidFill>
                <a:latin typeface="Arial Black"/>
                <a:ea typeface="Arial Black"/>
                <a:cs typeface="Arial Black"/>
                <a:sym typeface="Arial Black"/>
              </a:rPr>
              <a:t>2019</a:t>
            </a:r>
            <a:endParaRPr/>
          </a:p>
        </p:txBody>
      </p:sp>
      <p:sp>
        <p:nvSpPr>
          <p:cNvPr id="196" name="Google Shape;196;p8"/>
          <p:cNvSpPr txBox="1"/>
          <p:nvPr/>
        </p:nvSpPr>
        <p:spPr>
          <a:xfrm rot="-5400000">
            <a:off x="4911894" y="1810910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AFAFA"/>
                </a:solidFill>
                <a:latin typeface="Arial Black"/>
                <a:ea typeface="Arial Black"/>
                <a:cs typeface="Arial Black"/>
                <a:sym typeface="Arial Black"/>
              </a:rPr>
              <a:t>2020</a:t>
            </a:r>
            <a:endParaRPr/>
          </a:p>
        </p:txBody>
      </p:sp>
      <p:sp>
        <p:nvSpPr>
          <p:cNvPr id="197" name="Google Shape;197;p8"/>
          <p:cNvSpPr txBox="1"/>
          <p:nvPr/>
        </p:nvSpPr>
        <p:spPr>
          <a:xfrm rot="-5400000">
            <a:off x="6135703" y="1810910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AFAFA"/>
                </a:solidFill>
                <a:latin typeface="Arial Black"/>
                <a:ea typeface="Arial Black"/>
                <a:cs typeface="Arial Black"/>
                <a:sym typeface="Arial Black"/>
              </a:rPr>
              <a:t>2021</a:t>
            </a:r>
            <a:endParaRPr/>
          </a:p>
        </p:txBody>
      </p:sp>
      <p:sp>
        <p:nvSpPr>
          <p:cNvPr id="198" name="Google Shape;198;p8"/>
          <p:cNvSpPr txBox="1"/>
          <p:nvPr/>
        </p:nvSpPr>
        <p:spPr>
          <a:xfrm rot="-5400000">
            <a:off x="7359512" y="1743348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AFAFA"/>
                </a:solidFill>
                <a:latin typeface="Arial Black"/>
                <a:ea typeface="Arial Black"/>
                <a:cs typeface="Arial Black"/>
                <a:sym typeface="Arial Black"/>
              </a:rPr>
              <a:t>2022</a:t>
            </a:r>
            <a:endParaRPr/>
          </a:p>
        </p:txBody>
      </p:sp>
      <p:sp>
        <p:nvSpPr>
          <p:cNvPr id="199" name="Google Shape;199;p8"/>
          <p:cNvSpPr txBox="1"/>
          <p:nvPr/>
        </p:nvSpPr>
        <p:spPr>
          <a:xfrm rot="-5400000">
            <a:off x="8583321" y="1815374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2023</a:t>
            </a:r>
            <a:endParaRPr/>
          </a:p>
        </p:txBody>
      </p:sp>
      <p:sp>
        <p:nvSpPr>
          <p:cNvPr id="200" name="Google Shape;200;p8"/>
          <p:cNvSpPr txBox="1"/>
          <p:nvPr/>
        </p:nvSpPr>
        <p:spPr>
          <a:xfrm rot="-5400000">
            <a:off x="9807130" y="1819271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2024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 rot="-5400000">
            <a:off x="11027147" y="1819271"/>
            <a:ext cx="11904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2025</a:t>
            </a:r>
            <a:endParaRPr/>
          </a:p>
        </p:txBody>
      </p:sp>
      <p:grpSp>
        <p:nvGrpSpPr>
          <p:cNvPr id="202" name="Google Shape;202;p8"/>
          <p:cNvGrpSpPr/>
          <p:nvPr/>
        </p:nvGrpSpPr>
        <p:grpSpPr>
          <a:xfrm>
            <a:off x="3678482" y="2801265"/>
            <a:ext cx="1231415" cy="4048693"/>
            <a:chOff x="3678482" y="2801265"/>
            <a:chExt cx="1231415" cy="4048693"/>
          </a:xfrm>
        </p:grpSpPr>
        <p:pic>
          <p:nvPicPr>
            <p:cNvPr id="203" name="Google Shape;203;p8" descr="A white ventilator on a black background&#10;&#10;AI-generated content may be incorrect.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73305" y="2801265"/>
              <a:ext cx="834714" cy="8347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8" descr="A white fan on a black background&#10;&#10;AI-generated content may be incorrect.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678482" y="3512918"/>
              <a:ext cx="1132930" cy="1132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8" descr="A metal cylinder with a black handle&#10;&#10;AI-generated content may be incorrect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741072" y="4576526"/>
              <a:ext cx="1112252" cy="11122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8" descr="A large metal box with black background&#10;&#10;AI-generated content may be incorrect.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705427" y="5645488"/>
              <a:ext cx="1204470" cy="12044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7" name="Google Shape;207;p8"/>
          <p:cNvGrpSpPr/>
          <p:nvPr/>
        </p:nvGrpSpPr>
        <p:grpSpPr>
          <a:xfrm>
            <a:off x="1178651" y="2814443"/>
            <a:ext cx="1230035" cy="3946073"/>
            <a:chOff x="1178651" y="2814443"/>
            <a:chExt cx="1230035" cy="3946073"/>
          </a:xfrm>
        </p:grpSpPr>
        <p:pic>
          <p:nvPicPr>
            <p:cNvPr id="208" name="Google Shape;208;p8"/>
            <p:cNvPicPr preferRelativeResize="0"/>
            <p:nvPr/>
          </p:nvPicPr>
          <p:blipFill rotWithShape="1">
            <a:blip r:embed="rId9">
              <a:alphaModFix/>
            </a:blip>
            <a:srcRect t="36429" b="27443"/>
            <a:stretch/>
          </p:blipFill>
          <p:spPr>
            <a:xfrm>
              <a:off x="1390035" y="6432700"/>
              <a:ext cx="907371" cy="3278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8" descr="A white rectangular object with a blue vent&#10;&#10;AI-generated content may be incorrect.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296839" y="3707311"/>
              <a:ext cx="994968" cy="99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594808" y="2814443"/>
              <a:ext cx="472770" cy="5001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268788" y="5426807"/>
              <a:ext cx="1005893" cy="10058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294480" y="4503075"/>
              <a:ext cx="1005893" cy="10058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178651" y="3182728"/>
              <a:ext cx="1230035" cy="850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4" name="Google Shape;214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658080" y="5842567"/>
            <a:ext cx="838200" cy="8868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8"/>
          <p:cNvGrpSpPr/>
          <p:nvPr/>
        </p:nvGrpSpPr>
        <p:grpSpPr>
          <a:xfrm>
            <a:off x="4818975" y="2649350"/>
            <a:ext cx="1391066" cy="4284529"/>
            <a:chOff x="4818975" y="2649350"/>
            <a:chExt cx="1391066" cy="4284529"/>
          </a:xfrm>
        </p:grpSpPr>
        <p:grpSp>
          <p:nvGrpSpPr>
            <p:cNvPr id="216" name="Google Shape;216;p8"/>
            <p:cNvGrpSpPr/>
            <p:nvPr/>
          </p:nvGrpSpPr>
          <p:grpSpPr>
            <a:xfrm>
              <a:off x="4818975" y="5592772"/>
              <a:ext cx="1391066" cy="1341107"/>
              <a:chOff x="2384822" y="5557234"/>
              <a:chExt cx="1391066" cy="1341107"/>
            </a:xfrm>
          </p:grpSpPr>
          <p:pic>
            <p:nvPicPr>
              <p:cNvPr id="217" name="Google Shape;217;p8" descr="A blue fan with black blades&#10;&#10;AI-generated content may be incorrect.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2529381" y="5557234"/>
                <a:ext cx="854735" cy="85473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8" name="Google Shape;218;p8" descr="A blue fan with black blades&#10;&#10;AI-generated content may be incorrect.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2921153" y="5974643"/>
                <a:ext cx="854735" cy="85473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 descr="A blue fan with black blades&#10;&#10;AI-generated content may be incorrect.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2384822" y="6043606"/>
                <a:ext cx="854735" cy="85473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0" name="Google Shape;220;p8" descr="A blue machine with a round vent&#10;&#10;AI-generated content may be incorrect.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91731" y="3840641"/>
              <a:ext cx="1125321" cy="1125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8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957826" y="4701473"/>
              <a:ext cx="1079500" cy="107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8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5285862" y="2649350"/>
              <a:ext cx="390525" cy="52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8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4863823" y="3230737"/>
              <a:ext cx="607044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8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5543602" y="3154187"/>
              <a:ext cx="564177" cy="596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p8"/>
          <p:cNvGrpSpPr/>
          <p:nvPr/>
        </p:nvGrpSpPr>
        <p:grpSpPr>
          <a:xfrm>
            <a:off x="6261986" y="4803716"/>
            <a:ext cx="914235" cy="1839907"/>
            <a:chOff x="6260971" y="4905305"/>
            <a:chExt cx="914235" cy="1839907"/>
          </a:xfrm>
        </p:grpSpPr>
        <p:pic>
          <p:nvPicPr>
            <p:cNvPr id="226" name="Google Shape;226;p8" descr="A metal box with a window&#10;&#10;AI-generated content may be incorrect.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260971" y="5989698"/>
              <a:ext cx="914235" cy="755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8"/>
            <p:cNvSpPr/>
            <p:nvPr/>
          </p:nvSpPr>
          <p:spPr>
            <a:xfrm>
              <a:off x="6273099" y="4905305"/>
              <a:ext cx="826676" cy="6626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28" name="Google Shape;228;p8"/>
          <p:cNvGrpSpPr/>
          <p:nvPr/>
        </p:nvGrpSpPr>
        <p:grpSpPr>
          <a:xfrm>
            <a:off x="8316091" y="2567913"/>
            <a:ext cx="1667926" cy="4365430"/>
            <a:chOff x="8316091" y="2567913"/>
            <a:chExt cx="1667926" cy="4365430"/>
          </a:xfrm>
        </p:grpSpPr>
        <p:pic>
          <p:nvPicPr>
            <p:cNvPr id="229" name="Google Shape;229;p8" descr="A blue machine with a fan&#10;&#10;AI-generated content may be incorrect.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9030013" y="3372202"/>
              <a:ext cx="954004" cy="9540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8" descr="A blue machine with a white belt&#10;&#10;AI-generated content may be incorrect."/>
            <p:cNvPicPr preferRelativeResize="0"/>
            <p:nvPr/>
          </p:nvPicPr>
          <p:blipFill rotWithShape="1">
            <a:blip r:embed="rId26">
              <a:alphaModFix/>
            </a:blip>
            <a:srcRect/>
            <a:stretch/>
          </p:blipFill>
          <p:spPr>
            <a:xfrm>
              <a:off x="8316091" y="3334530"/>
              <a:ext cx="1111125" cy="1111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8" descr="A white ventilator on a black background&#10;&#10;AI-generated content may be incorrect."/>
            <p:cNvPicPr preferRelativeResize="0"/>
            <p:nvPr/>
          </p:nvPicPr>
          <p:blipFill rotWithShape="1">
            <a:blip r:embed="rId27">
              <a:alphaModFix/>
            </a:blip>
            <a:srcRect/>
            <a:stretch/>
          </p:blipFill>
          <p:spPr>
            <a:xfrm>
              <a:off x="8570455" y="2567913"/>
              <a:ext cx="579391" cy="579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8"/>
            <p:cNvPicPr preferRelativeResize="0"/>
            <p:nvPr/>
          </p:nvPicPr>
          <p:blipFill rotWithShape="1">
            <a:blip r:embed="rId28">
              <a:alphaModFix/>
            </a:blip>
            <a:srcRect/>
            <a:stretch/>
          </p:blipFill>
          <p:spPr>
            <a:xfrm>
              <a:off x="8751810" y="2660640"/>
              <a:ext cx="1099086" cy="10990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8"/>
            <p:cNvPicPr preferRelativeResize="0"/>
            <p:nvPr/>
          </p:nvPicPr>
          <p:blipFill rotWithShape="1">
            <a:blip r:embed="rId29">
              <a:alphaModFix/>
            </a:blip>
            <a:srcRect/>
            <a:stretch/>
          </p:blipFill>
          <p:spPr>
            <a:xfrm>
              <a:off x="8940901" y="4645848"/>
              <a:ext cx="812806" cy="8128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8" descr="A large metal box with black background&#10;&#10;AI-generated content may be incorrect."/>
            <p:cNvPicPr preferRelativeResize="0"/>
            <p:nvPr/>
          </p:nvPicPr>
          <p:blipFill rotWithShape="1">
            <a:blip r:embed="rId30">
              <a:alphaModFix/>
            </a:blip>
            <a:srcRect/>
            <a:stretch/>
          </p:blipFill>
          <p:spPr>
            <a:xfrm>
              <a:off x="8509637" y="5186593"/>
              <a:ext cx="724034" cy="7240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8" descr="A metal box with a yellow filter&#10;&#10;AI-generated content may be incorrect."/>
            <p:cNvPicPr preferRelativeResize="0"/>
            <p:nvPr/>
          </p:nvPicPr>
          <p:blipFill rotWithShape="1">
            <a:blip r:embed="rId31">
              <a:alphaModFix/>
            </a:blip>
            <a:srcRect/>
            <a:stretch/>
          </p:blipFill>
          <p:spPr>
            <a:xfrm>
              <a:off x="8574487" y="4136998"/>
              <a:ext cx="889287" cy="889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8" descr="A large metal container with a round top&#10;&#10;AI-generated content may be incorrect."/>
            <p:cNvPicPr preferRelativeResize="0"/>
            <p:nvPr/>
          </p:nvPicPr>
          <p:blipFill rotWithShape="1">
            <a:blip r:embed="rId32">
              <a:alphaModFix/>
            </a:blip>
            <a:srcRect/>
            <a:stretch/>
          </p:blipFill>
          <p:spPr>
            <a:xfrm>
              <a:off x="8971159" y="5669261"/>
              <a:ext cx="819765" cy="8197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p8" descr="A metal box with a hole in the middle&#10;&#10;AI-generated content may be incorrect."/>
            <p:cNvPicPr preferRelativeResize="0"/>
            <p:nvPr/>
          </p:nvPicPr>
          <p:blipFill rotWithShape="1">
            <a:blip r:embed="rId33">
              <a:alphaModFix/>
            </a:blip>
            <a:srcRect/>
            <a:stretch/>
          </p:blipFill>
          <p:spPr>
            <a:xfrm>
              <a:off x="8574487" y="6144199"/>
              <a:ext cx="789144" cy="7891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8" name="Google Shape;238;p8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27561" y="156495"/>
            <a:ext cx="558412" cy="668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8"/>
          <p:cNvGrpSpPr/>
          <p:nvPr/>
        </p:nvGrpSpPr>
        <p:grpSpPr>
          <a:xfrm>
            <a:off x="-19646901" y="6915"/>
            <a:ext cx="19286118" cy="6858001"/>
            <a:chOff x="-13540913" y="-1"/>
            <a:chExt cx="19286118" cy="6858001"/>
          </a:xfrm>
        </p:grpSpPr>
        <p:sp>
          <p:nvSpPr>
            <p:cNvPr id="240" name="Google Shape;240;p8"/>
            <p:cNvSpPr/>
            <p:nvPr/>
          </p:nvSpPr>
          <p:spPr>
            <a:xfrm>
              <a:off x="-1348913" y="0"/>
              <a:ext cx="7094118" cy="6858000"/>
            </a:xfrm>
            <a:custGeom>
              <a:avLst/>
              <a:gdLst/>
              <a:ahLst/>
              <a:cxnLst/>
              <a:rect l="l" t="t" r="r" b="b"/>
              <a:pathLst>
                <a:path w="6270171" h="6858000" extrusionOk="0">
                  <a:moveTo>
                    <a:pt x="0" y="0"/>
                  </a:moveTo>
                  <a:lnTo>
                    <a:pt x="6270171" y="0"/>
                  </a:lnTo>
                  <a:cubicBezTo>
                    <a:pt x="6270171" y="2286000"/>
                    <a:pt x="3053443" y="4767943"/>
                    <a:pt x="6270171" y="6858000"/>
                  </a:cubicBez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CBF4">
                <a:alpha val="7764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-13540913" y="-1"/>
              <a:ext cx="12192000" cy="6858001"/>
            </a:xfrm>
            <a:prstGeom prst="rect">
              <a:avLst/>
            </a:prstGeom>
            <a:solidFill>
              <a:srgbClr val="5ECBF4">
                <a:alpha val="7764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8"/>
          <p:cNvGrpSpPr/>
          <p:nvPr/>
        </p:nvGrpSpPr>
        <p:grpSpPr>
          <a:xfrm>
            <a:off x="6982523" y="3763452"/>
            <a:ext cx="1655370" cy="3155672"/>
            <a:chOff x="6982523" y="3763452"/>
            <a:chExt cx="1655370" cy="3155672"/>
          </a:xfrm>
        </p:grpSpPr>
        <p:grpSp>
          <p:nvGrpSpPr>
            <p:cNvPr id="243" name="Google Shape;243;p8"/>
            <p:cNvGrpSpPr/>
            <p:nvPr/>
          </p:nvGrpSpPr>
          <p:grpSpPr>
            <a:xfrm>
              <a:off x="6982523" y="4362370"/>
              <a:ext cx="1655370" cy="2556754"/>
              <a:chOff x="7070745" y="4518654"/>
              <a:chExt cx="1655370" cy="2556754"/>
            </a:xfrm>
          </p:grpSpPr>
          <p:pic>
            <p:nvPicPr>
              <p:cNvPr id="244" name="Google Shape;244;p8" descr="A blue and orange machine&#10;&#10;AI-generated content may be incorrect."/>
              <p:cNvPicPr preferRelativeResize="0"/>
              <p:nvPr/>
            </p:nvPicPr>
            <p:blipFill rotWithShape="1">
              <a:blip r:embed="rId35">
                <a:alphaModFix/>
              </a:blip>
              <a:srcRect/>
              <a:stretch/>
            </p:blipFill>
            <p:spPr>
              <a:xfrm>
                <a:off x="7070745" y="5420038"/>
                <a:ext cx="1655370" cy="16553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5" name="Google Shape;245;p8" descr="A white rectangular object with a blue vent&#10;&#10;AI-generated content may be incorrect."/>
              <p:cNvPicPr preferRelativeResize="0"/>
              <p:nvPr/>
            </p:nvPicPr>
            <p:blipFill rotWithShape="1">
              <a:blip r:embed="rId36">
                <a:alphaModFix/>
              </a:blip>
              <a:srcRect/>
              <a:stretch/>
            </p:blipFill>
            <p:spPr>
              <a:xfrm>
                <a:off x="7366578" y="4518654"/>
                <a:ext cx="1256206" cy="125620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46" name="Google Shape;246;p8" descr="A metal object with a black circle&#10;&#10;AI-generated content may be incorrect."/>
            <p:cNvPicPr preferRelativeResize="0"/>
            <p:nvPr/>
          </p:nvPicPr>
          <p:blipFill rotWithShape="1">
            <a:blip r:embed="rId37">
              <a:alphaModFix/>
            </a:blip>
            <a:srcRect/>
            <a:stretch/>
          </p:blipFill>
          <p:spPr>
            <a:xfrm>
              <a:off x="7419070" y="3763452"/>
              <a:ext cx="905540" cy="9055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8"/>
          <p:cNvGrpSpPr/>
          <p:nvPr/>
        </p:nvGrpSpPr>
        <p:grpSpPr>
          <a:xfrm>
            <a:off x="9869526" y="2864883"/>
            <a:ext cx="1169475" cy="4087240"/>
            <a:chOff x="9869526" y="2864883"/>
            <a:chExt cx="1169475" cy="4087240"/>
          </a:xfrm>
        </p:grpSpPr>
        <p:grpSp>
          <p:nvGrpSpPr>
            <p:cNvPr id="248" name="Google Shape;248;p8"/>
            <p:cNvGrpSpPr/>
            <p:nvPr/>
          </p:nvGrpSpPr>
          <p:grpSpPr>
            <a:xfrm>
              <a:off x="9869526" y="2864883"/>
              <a:ext cx="1169475" cy="4087240"/>
              <a:chOff x="9869526" y="2864883"/>
              <a:chExt cx="1169475" cy="4087240"/>
            </a:xfrm>
          </p:grpSpPr>
          <p:pic>
            <p:nvPicPr>
              <p:cNvPr id="249" name="Google Shape;249;p8" descr="A white rectangular object with a round hole&#10;&#10;AI-generated content may be incorrect."/>
              <p:cNvPicPr preferRelativeResize="0"/>
              <p:nvPr/>
            </p:nvPicPr>
            <p:blipFill rotWithShape="1">
              <a:blip r:embed="rId38">
                <a:alphaModFix/>
              </a:blip>
              <a:srcRect/>
              <a:stretch/>
            </p:blipFill>
            <p:spPr>
              <a:xfrm>
                <a:off x="9880746" y="4186889"/>
                <a:ext cx="1158255" cy="11582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0" name="Google Shape;250;p8" descr="A close-up of a device&#10;&#10;AI-generated content may be incorrect."/>
              <p:cNvPicPr preferRelativeResize="0"/>
              <p:nvPr/>
            </p:nvPicPr>
            <p:blipFill rotWithShape="1">
              <a:blip r:embed="rId39">
                <a:alphaModFix/>
              </a:blip>
              <a:srcRect/>
              <a:stretch/>
            </p:blipFill>
            <p:spPr>
              <a:xfrm>
                <a:off x="9970355" y="2864883"/>
                <a:ext cx="991046" cy="109684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1" name="Google Shape;251;p8" descr="A blue machine with a white belt&#10;&#10;AI-generated content may be incorrect."/>
              <p:cNvPicPr preferRelativeResize="0"/>
              <p:nvPr/>
            </p:nvPicPr>
            <p:blipFill rotWithShape="1">
              <a:blip r:embed="rId40">
                <a:alphaModFix/>
              </a:blip>
              <a:srcRect/>
              <a:stretch/>
            </p:blipFill>
            <p:spPr>
              <a:xfrm>
                <a:off x="9869526" y="5873375"/>
                <a:ext cx="1078748" cy="10787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2" name="Google Shape;252;p8" descr="A blue box with a fan&#10;&#10;AI-generated content may be incorrect."/>
              <p:cNvPicPr preferRelativeResize="0"/>
              <p:nvPr/>
            </p:nvPicPr>
            <p:blipFill rotWithShape="1">
              <a:blip r:embed="rId41">
                <a:alphaModFix/>
              </a:blip>
              <a:srcRect/>
              <a:stretch/>
            </p:blipFill>
            <p:spPr>
              <a:xfrm>
                <a:off x="10032536" y="5105418"/>
                <a:ext cx="886384" cy="88638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3" name="Google Shape;253;p8" descr="A white box with green and blue buttons&#10;&#10;AI-generated content may be incorrect."/>
            <p:cNvPicPr preferRelativeResize="0"/>
            <p:nvPr/>
          </p:nvPicPr>
          <p:blipFill rotWithShape="1">
            <a:blip r:embed="rId42">
              <a:alphaModFix/>
            </a:blip>
            <a:srcRect/>
            <a:stretch/>
          </p:blipFill>
          <p:spPr>
            <a:xfrm>
              <a:off x="10050024" y="3831682"/>
              <a:ext cx="879709" cy="6222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4" name="Google Shape;254;p8"/>
          <p:cNvGrpSpPr/>
          <p:nvPr/>
        </p:nvGrpSpPr>
        <p:grpSpPr>
          <a:xfrm>
            <a:off x="11058366" y="4760535"/>
            <a:ext cx="1234395" cy="2158589"/>
            <a:chOff x="11058366" y="4760535"/>
            <a:chExt cx="1234395" cy="2158589"/>
          </a:xfrm>
        </p:grpSpPr>
        <p:pic>
          <p:nvPicPr>
            <p:cNvPr id="255" name="Google Shape;255;p8" descr="A metal vent with a square vent&#10;&#10;AI-generated content may be incorrect."/>
            <p:cNvPicPr preferRelativeResize="0"/>
            <p:nvPr/>
          </p:nvPicPr>
          <p:blipFill rotWithShape="1">
            <a:blip r:embed="rId43">
              <a:alphaModFix/>
            </a:blip>
            <a:srcRect/>
            <a:stretch/>
          </p:blipFill>
          <p:spPr>
            <a:xfrm>
              <a:off x="11123543" y="4760535"/>
              <a:ext cx="1169218" cy="1169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p8" descr="A metal box with a glass top&#10;&#10;AI-generated content may be incorrect."/>
            <p:cNvPicPr preferRelativeResize="0"/>
            <p:nvPr/>
          </p:nvPicPr>
          <p:blipFill rotWithShape="1">
            <a:blip r:embed="rId44">
              <a:alphaModFix/>
            </a:blip>
            <a:srcRect/>
            <a:stretch/>
          </p:blipFill>
          <p:spPr>
            <a:xfrm>
              <a:off x="11058366" y="5811870"/>
              <a:ext cx="1107254" cy="11072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4E9EFF78-6BD5-5F0E-9E3A-1B4D87F9A0F9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248736" y="4762179"/>
            <a:ext cx="914235" cy="753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5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5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85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350"/>
                            </p:stCondLst>
                            <p:childTnLst>
                              <p:par>
                                <p:cTn id="8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85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35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85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35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85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350"/>
                            </p:stCondLst>
                            <p:childTnLst>
                              <p:par>
                                <p:cTn id="1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615185" y="2235489"/>
            <a:ext cx="2477165" cy="2882519"/>
            <a:chOff x="0" y="0"/>
            <a:chExt cx="6985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7908"/>
              <a:ext cx="698500" cy="796984"/>
            </a:xfrm>
            <a:custGeom>
              <a:avLst/>
              <a:gdLst/>
              <a:ahLst/>
              <a:cxnLst/>
              <a:rect l="l" t="t" r="r" b="b"/>
              <a:pathLst>
                <a:path w="698500" h="796984">
                  <a:moveTo>
                    <a:pt x="384846" y="12802"/>
                  </a:moveTo>
                  <a:lnTo>
                    <a:pt x="662904" y="174582"/>
                  </a:lnTo>
                  <a:cubicBezTo>
                    <a:pt x="684942" y="187404"/>
                    <a:pt x="698500" y="210978"/>
                    <a:pt x="698500" y="236475"/>
                  </a:cubicBezTo>
                  <a:lnTo>
                    <a:pt x="698500" y="560509"/>
                  </a:lnTo>
                  <a:cubicBezTo>
                    <a:pt x="698500" y="586006"/>
                    <a:pt x="684942" y="609580"/>
                    <a:pt x="662904" y="622402"/>
                  </a:cubicBezTo>
                  <a:lnTo>
                    <a:pt x="384846" y="784182"/>
                  </a:lnTo>
                  <a:cubicBezTo>
                    <a:pt x="362842" y="796984"/>
                    <a:pt x="335658" y="796984"/>
                    <a:pt x="313654" y="784182"/>
                  </a:cubicBezTo>
                  <a:lnTo>
                    <a:pt x="35596" y="622402"/>
                  </a:lnTo>
                  <a:cubicBezTo>
                    <a:pt x="13558" y="609580"/>
                    <a:pt x="0" y="586006"/>
                    <a:pt x="0" y="560509"/>
                  </a:cubicBezTo>
                  <a:lnTo>
                    <a:pt x="0" y="236475"/>
                  </a:lnTo>
                  <a:cubicBezTo>
                    <a:pt x="0" y="210978"/>
                    <a:pt x="13558" y="187404"/>
                    <a:pt x="35596" y="174582"/>
                  </a:cubicBezTo>
                  <a:lnTo>
                    <a:pt x="313654" y="12802"/>
                  </a:lnTo>
                  <a:cubicBezTo>
                    <a:pt x="335658" y="0"/>
                    <a:pt x="362842" y="0"/>
                    <a:pt x="384846" y="1280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gradFill>
                <a:gsLst>
                  <a:gs pos="0">
                    <a:srgbClr val="112D4E">
                      <a:alpha val="100000"/>
                    </a:srgbClr>
                  </a:gs>
                  <a:gs pos="50000">
                    <a:srgbClr val="255389">
                      <a:alpha val="100000"/>
                    </a:srgbClr>
                  </a:gs>
                  <a:gs pos="100000">
                    <a:srgbClr val="2A96E4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80185" tIns="80185" rIns="80185" bIns="80185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sp>
        <p:nvSpPr>
          <p:cNvPr id="5" name="Freeform 5"/>
          <p:cNvSpPr/>
          <p:nvPr/>
        </p:nvSpPr>
        <p:spPr>
          <a:xfrm>
            <a:off x="6150460" y="4184599"/>
            <a:ext cx="429171" cy="453549"/>
          </a:xfrm>
          <a:custGeom>
            <a:avLst/>
            <a:gdLst/>
            <a:ahLst/>
            <a:cxnLst/>
            <a:rect l="l" t="t" r="r" b="b"/>
            <a:pathLst>
              <a:path w="643756" h="680323">
                <a:moveTo>
                  <a:pt x="0" y="0"/>
                </a:moveTo>
                <a:lnTo>
                  <a:pt x="643757" y="0"/>
                </a:lnTo>
                <a:lnTo>
                  <a:pt x="643757" y="680324"/>
                </a:lnTo>
                <a:lnTo>
                  <a:pt x="0" y="68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6" name="Freeform 6"/>
          <p:cNvSpPr/>
          <p:nvPr/>
        </p:nvSpPr>
        <p:spPr>
          <a:xfrm>
            <a:off x="416659" y="1569932"/>
            <a:ext cx="4647344" cy="4223274"/>
          </a:xfrm>
          <a:custGeom>
            <a:avLst/>
            <a:gdLst/>
            <a:ahLst/>
            <a:cxnLst/>
            <a:rect l="l" t="t" r="r" b="b"/>
            <a:pathLst>
              <a:path w="6971016" h="6334911">
                <a:moveTo>
                  <a:pt x="0" y="0"/>
                </a:moveTo>
                <a:lnTo>
                  <a:pt x="6971016" y="0"/>
                </a:lnTo>
                <a:lnTo>
                  <a:pt x="6971016" y="6334911"/>
                </a:lnTo>
                <a:lnTo>
                  <a:pt x="0" y="6334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33"/>
          </a:p>
        </p:txBody>
      </p:sp>
      <p:grpSp>
        <p:nvGrpSpPr>
          <p:cNvPr id="7" name="Group 7"/>
          <p:cNvGrpSpPr/>
          <p:nvPr/>
        </p:nvGrpSpPr>
        <p:grpSpPr>
          <a:xfrm>
            <a:off x="573387" y="1814386"/>
            <a:ext cx="4167847" cy="3581743"/>
            <a:chOff x="0" y="0"/>
            <a:chExt cx="812800" cy="698500"/>
          </a:xfrm>
        </p:grpSpPr>
        <p:sp>
          <p:nvSpPr>
            <p:cNvPr id="8" name="Freeform 8"/>
            <p:cNvSpPr/>
            <p:nvPr/>
          </p:nvSpPr>
          <p:spPr>
            <a:xfrm>
              <a:off x="9036" y="0"/>
              <a:ext cx="794728" cy="698500"/>
            </a:xfrm>
            <a:custGeom>
              <a:avLst/>
              <a:gdLst/>
              <a:ahLst/>
              <a:cxnLst/>
              <a:rect l="l" t="t" r="r" b="b"/>
              <a:pathLst>
                <a:path w="794728" h="698500">
                  <a:moveTo>
                    <a:pt x="780099" y="389924"/>
                  </a:moveTo>
                  <a:lnTo>
                    <a:pt x="624229" y="657826"/>
                  </a:lnTo>
                  <a:cubicBezTo>
                    <a:pt x="609577" y="683008"/>
                    <a:pt x="582641" y="698500"/>
                    <a:pt x="553506" y="698500"/>
                  </a:cubicBezTo>
                  <a:lnTo>
                    <a:pt x="241222" y="698500"/>
                  </a:lnTo>
                  <a:cubicBezTo>
                    <a:pt x="212087" y="698500"/>
                    <a:pt x="185151" y="683008"/>
                    <a:pt x="170499" y="657826"/>
                  </a:cubicBezTo>
                  <a:lnTo>
                    <a:pt x="14629" y="389924"/>
                  </a:lnTo>
                  <a:cubicBezTo>
                    <a:pt x="0" y="364781"/>
                    <a:pt x="0" y="333719"/>
                    <a:pt x="14629" y="308576"/>
                  </a:cubicBezTo>
                  <a:lnTo>
                    <a:pt x="170499" y="40674"/>
                  </a:lnTo>
                  <a:cubicBezTo>
                    <a:pt x="185151" y="15492"/>
                    <a:pt x="212087" y="0"/>
                    <a:pt x="241222" y="0"/>
                  </a:cubicBezTo>
                  <a:lnTo>
                    <a:pt x="553506" y="0"/>
                  </a:lnTo>
                  <a:cubicBezTo>
                    <a:pt x="582641" y="0"/>
                    <a:pt x="609577" y="15492"/>
                    <a:pt x="624229" y="40674"/>
                  </a:cubicBezTo>
                  <a:lnTo>
                    <a:pt x="780099" y="308576"/>
                  </a:lnTo>
                  <a:cubicBezTo>
                    <a:pt x="794728" y="333719"/>
                    <a:pt x="794728" y="364781"/>
                    <a:pt x="780099" y="389924"/>
                  </a:cubicBezTo>
                  <a:close/>
                </a:path>
              </a:pathLst>
            </a:custGeom>
            <a:gradFill rotWithShape="1">
              <a:gsLst>
                <a:gs pos="0">
                  <a:srgbClr val="3183ED">
                    <a:alpha val="100000"/>
                  </a:srgbClr>
                </a:gs>
                <a:gs pos="100000">
                  <a:srgbClr val="56CCF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7358" y="2066391"/>
            <a:ext cx="3485083" cy="3092555"/>
            <a:chOff x="0" y="0"/>
            <a:chExt cx="4346359" cy="3856825"/>
          </a:xfrm>
        </p:grpSpPr>
        <p:sp>
          <p:nvSpPr>
            <p:cNvPr id="11" name="Freeform 11"/>
            <p:cNvSpPr/>
            <p:nvPr/>
          </p:nvSpPr>
          <p:spPr>
            <a:xfrm>
              <a:off x="-15494" y="0"/>
              <a:ext cx="4361815" cy="3856863"/>
            </a:xfrm>
            <a:custGeom>
              <a:avLst/>
              <a:gdLst/>
              <a:ahLst/>
              <a:cxnLst/>
              <a:rect l="l" t="t" r="r" b="b"/>
              <a:pathLst>
                <a:path w="4361815" h="3856863">
                  <a:moveTo>
                    <a:pt x="1275207" y="0"/>
                  </a:moveTo>
                  <a:cubicBezTo>
                    <a:pt x="1151509" y="0"/>
                    <a:pt x="1037336" y="65913"/>
                    <a:pt x="975487" y="173101"/>
                  </a:cubicBezTo>
                  <a:lnTo>
                    <a:pt x="61849" y="1755394"/>
                  </a:lnTo>
                  <a:cubicBezTo>
                    <a:pt x="0" y="1862455"/>
                    <a:pt x="0" y="1994408"/>
                    <a:pt x="61849" y="2101469"/>
                  </a:cubicBezTo>
                  <a:lnTo>
                    <a:pt x="975360" y="3683762"/>
                  </a:lnTo>
                  <a:cubicBezTo>
                    <a:pt x="1036701" y="3789934"/>
                    <a:pt x="1149477" y="3855720"/>
                    <a:pt x="1271905" y="3856863"/>
                  </a:cubicBezTo>
                  <a:lnTo>
                    <a:pt x="3105404" y="3856863"/>
                  </a:lnTo>
                  <a:cubicBezTo>
                    <a:pt x="3227832" y="3855720"/>
                    <a:pt x="3340608" y="3789934"/>
                    <a:pt x="3401949" y="3683762"/>
                  </a:cubicBezTo>
                  <a:lnTo>
                    <a:pt x="4315460" y="2101469"/>
                  </a:lnTo>
                  <a:cubicBezTo>
                    <a:pt x="4345940" y="2048764"/>
                    <a:pt x="4361307" y="1990090"/>
                    <a:pt x="4361815" y="1931162"/>
                  </a:cubicBezTo>
                  <a:lnTo>
                    <a:pt x="4361815" y="1925574"/>
                  </a:lnTo>
                  <a:cubicBezTo>
                    <a:pt x="4361307" y="1866773"/>
                    <a:pt x="4345940" y="1807972"/>
                    <a:pt x="4315460" y="1755267"/>
                  </a:cubicBezTo>
                  <a:lnTo>
                    <a:pt x="3401949" y="173101"/>
                  </a:lnTo>
                  <a:cubicBezTo>
                    <a:pt x="3340100" y="65913"/>
                    <a:pt x="3225927" y="0"/>
                    <a:pt x="3102229" y="0"/>
                  </a:cubicBezTo>
                  <a:close/>
                </a:path>
              </a:pathLst>
            </a:custGeom>
            <a:blipFill>
              <a:blip r:embed="rId5"/>
              <a:stretch>
                <a:fillRect l="-9158" r="-9158"/>
              </a:stretch>
            </a:blipFill>
          </p:spPr>
          <p:txBody>
            <a:bodyPr/>
            <a:lstStyle/>
            <a:p>
              <a:endParaRPr lang="pt-BR" sz="933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82899" y="1169084"/>
            <a:ext cx="5114168" cy="3844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20"/>
              </a:lnSpc>
            </a:pP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Você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se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preocupa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com o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ar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que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respira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,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assim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como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se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preocupa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com a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água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 que </a:t>
            </a:r>
            <a:r>
              <a:rPr lang="en-US" sz="4000" b="1" dirty="0" err="1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bebe</a:t>
            </a:r>
            <a:r>
              <a:rPr lang="en-US" sz="40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Barlow Bold"/>
              </a:rPr>
              <a:t>? </a:t>
            </a:r>
          </a:p>
        </p:txBody>
      </p:sp>
      <p:pic>
        <p:nvPicPr>
          <p:cNvPr id="13" name="Imagem 12" descr="Desenho de um cachorro&#10;&#10;Descrição gerada automaticamente">
            <a:extLst>
              <a:ext uri="{FF2B5EF4-FFF2-40B4-BE49-F238E27FC236}">
                <a16:creationId xmlns:a16="http://schemas.microsoft.com/office/drawing/2014/main" id="{CCEE61D3-45F8-26A9-5CF0-57473FAFB7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381000"/>
            <a:ext cx="1694258" cy="443735"/>
          </a:xfrm>
          <a:prstGeom prst="rect">
            <a:avLst/>
          </a:prstGeom>
        </p:spPr>
      </p:pic>
      <p:cxnSp>
        <p:nvCxnSpPr>
          <p:cNvPr id="14" name="Google Shape;493;g35fcb1205c3_0_99">
            <a:extLst>
              <a:ext uri="{FF2B5EF4-FFF2-40B4-BE49-F238E27FC236}">
                <a16:creationId xmlns:a16="http://schemas.microsoft.com/office/drawing/2014/main" id="{8D2F74A5-02BE-4E13-5901-CF36D4D85793}"/>
              </a:ext>
            </a:extLst>
          </p:cNvPr>
          <p:cNvCxnSpPr>
            <a:cxnSpLocks/>
          </p:cNvCxnSpPr>
          <p:nvPr/>
        </p:nvCxnSpPr>
        <p:spPr>
          <a:xfrm>
            <a:off x="6813426" y="620827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416492" y="67976"/>
            <a:ext cx="11358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endParaRPr sz="2000" b="1" i="0" u="none" strike="noStrike" cap="none">
              <a:solidFill>
                <a:schemeClr val="accent3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9" name="Shape 297">
            <a:extLst>
              <a:ext uri="{FF2B5EF4-FFF2-40B4-BE49-F238E27FC236}">
                <a16:creationId xmlns:a16="http://schemas.microsoft.com/office/drawing/2014/main" id="{4E030BCD-6AE3-5FBB-F3A0-3BAEB89F5EFF}"/>
              </a:ext>
            </a:extLst>
          </p:cNvPr>
          <p:cNvSpPr/>
          <p:nvPr/>
        </p:nvSpPr>
        <p:spPr>
          <a:xfrm>
            <a:off x="6779918" y="2667706"/>
            <a:ext cx="3157408" cy="795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80000"/>
              </a:lnSpc>
              <a:defRPr sz="11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5900" dirty="0">
                <a:solidFill>
                  <a:schemeClr val="bg1"/>
                </a:solidFill>
              </a:rPr>
              <a:t>2</a:t>
            </a:r>
            <a:r>
              <a:rPr lang="pt-BR" sz="5900" dirty="0">
                <a:solidFill>
                  <a:schemeClr val="bg1"/>
                </a:solidFill>
              </a:rPr>
              <a:t>x</a:t>
            </a:r>
            <a:r>
              <a:rPr sz="5900" dirty="0">
                <a:solidFill>
                  <a:schemeClr val="bg1"/>
                </a:solidFill>
              </a:rPr>
              <a:t> a 5x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F54E83-BA44-EB5B-2C0A-F8AD64568F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51" t="31200" r="18166"/>
          <a:stretch/>
        </p:blipFill>
        <p:spPr>
          <a:xfrm>
            <a:off x="692652" y="618920"/>
            <a:ext cx="5598858" cy="342648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E71EA5D-A00C-40DC-FA41-035CB9A85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510" y="618921"/>
            <a:ext cx="5141243" cy="34264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CE6A9C6-27C5-E177-A8EC-A9B7B4690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1336" y="4045407"/>
            <a:ext cx="4334256" cy="281472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854074E-1C57-4D6B-C4DB-43E43A70B87C}"/>
              </a:ext>
            </a:extLst>
          </p:cNvPr>
          <p:cNvSpPr/>
          <p:nvPr/>
        </p:nvSpPr>
        <p:spPr>
          <a:xfrm>
            <a:off x="4828470" y="3542486"/>
            <a:ext cx="1463040" cy="50292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Pessoas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45208B4-1071-E3A8-7F82-3B5DC481F5C8}"/>
              </a:ext>
            </a:extLst>
          </p:cNvPr>
          <p:cNvSpPr/>
          <p:nvPr/>
        </p:nvSpPr>
        <p:spPr>
          <a:xfrm>
            <a:off x="9756648" y="3542486"/>
            <a:ext cx="1663566" cy="50292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Processos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F8A2DDB-8824-A09F-1280-BEF9C371E256}"/>
              </a:ext>
            </a:extLst>
          </p:cNvPr>
          <p:cNvSpPr/>
          <p:nvPr/>
        </p:nvSpPr>
        <p:spPr>
          <a:xfrm>
            <a:off x="3831336" y="6346646"/>
            <a:ext cx="1663566" cy="50292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Produtos</a:t>
            </a:r>
          </a:p>
        </p:txBody>
      </p:sp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8585E08D-7490-D5F1-D748-49E74D0B2012}"/>
              </a:ext>
            </a:extLst>
          </p:cNvPr>
          <p:cNvSpPr txBox="1"/>
          <p:nvPr/>
        </p:nvSpPr>
        <p:spPr>
          <a:xfrm>
            <a:off x="252461" y="37219"/>
            <a:ext cx="399507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-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BFF0153C-B0F8-113F-936D-3BEF9DB359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33099" y="109247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EE624773-3C08-AAB7-49A2-3FD72EB689A8}"/>
              </a:ext>
            </a:extLst>
          </p:cNvPr>
          <p:cNvCxnSpPr>
            <a:cxnSpLocks/>
          </p:cNvCxnSpPr>
          <p:nvPr/>
        </p:nvCxnSpPr>
        <p:spPr>
          <a:xfrm>
            <a:off x="7039568" y="296362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247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559600" y="103819"/>
            <a:ext cx="3319529" cy="3979901"/>
            <a:chOff x="0" y="0"/>
            <a:chExt cx="698500" cy="837457"/>
          </a:xfrm>
        </p:grpSpPr>
        <p:sp>
          <p:nvSpPr>
            <p:cNvPr id="3" name="Freeform 3"/>
            <p:cNvSpPr/>
            <p:nvPr/>
          </p:nvSpPr>
          <p:spPr>
            <a:xfrm>
              <a:off x="0" y="5901"/>
              <a:ext cx="698500" cy="825654"/>
            </a:xfrm>
            <a:custGeom>
              <a:avLst/>
              <a:gdLst/>
              <a:ahLst/>
              <a:cxnLst/>
              <a:rect l="l" t="t" r="r" b="b"/>
              <a:pathLst>
                <a:path w="698500" h="825654">
                  <a:moveTo>
                    <a:pt x="375813" y="9554"/>
                  </a:moveTo>
                  <a:lnTo>
                    <a:pt x="671937" y="181844"/>
                  </a:lnTo>
                  <a:cubicBezTo>
                    <a:pt x="688383" y="191413"/>
                    <a:pt x="698500" y="209004"/>
                    <a:pt x="698500" y="228031"/>
                  </a:cubicBezTo>
                  <a:lnTo>
                    <a:pt x="698500" y="597623"/>
                  </a:lnTo>
                  <a:cubicBezTo>
                    <a:pt x="698500" y="616650"/>
                    <a:pt x="688383" y="634242"/>
                    <a:pt x="671937" y="643811"/>
                  </a:cubicBezTo>
                  <a:lnTo>
                    <a:pt x="375813" y="816101"/>
                  </a:lnTo>
                  <a:cubicBezTo>
                    <a:pt x="359393" y="825654"/>
                    <a:pt x="339107" y="825654"/>
                    <a:pt x="322687" y="816101"/>
                  </a:cubicBezTo>
                  <a:lnTo>
                    <a:pt x="26563" y="643811"/>
                  </a:lnTo>
                  <a:cubicBezTo>
                    <a:pt x="10117" y="634242"/>
                    <a:pt x="0" y="616650"/>
                    <a:pt x="0" y="597623"/>
                  </a:cubicBezTo>
                  <a:lnTo>
                    <a:pt x="0" y="228031"/>
                  </a:lnTo>
                  <a:cubicBezTo>
                    <a:pt x="0" y="209004"/>
                    <a:pt x="10117" y="191413"/>
                    <a:pt x="26563" y="181844"/>
                  </a:cubicBezTo>
                  <a:lnTo>
                    <a:pt x="322687" y="9554"/>
                  </a:lnTo>
                  <a:cubicBezTo>
                    <a:pt x="339107" y="0"/>
                    <a:pt x="359393" y="0"/>
                    <a:pt x="375813" y="955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gradFill>
                <a:gsLst>
                  <a:gs pos="0">
                    <a:srgbClr val="112D4E">
                      <a:alpha val="100000"/>
                    </a:srgbClr>
                  </a:gs>
                  <a:gs pos="50000">
                    <a:srgbClr val="255389">
                      <a:alpha val="100000"/>
                    </a:srgbClr>
                  </a:gs>
                  <a:gs pos="100000">
                    <a:srgbClr val="2A96E4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01600"/>
              <a:ext cx="698500" cy="596157"/>
            </a:xfrm>
            <a:prstGeom prst="rect">
              <a:avLst/>
            </a:prstGeom>
          </p:spPr>
          <p:txBody>
            <a:bodyPr lIns="80185" tIns="80185" rIns="80185" bIns="80185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2400" y="4435961"/>
            <a:ext cx="8335298" cy="1510667"/>
            <a:chOff x="0" y="0"/>
            <a:chExt cx="1931598" cy="3500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31598" cy="350077"/>
            </a:xfrm>
            <a:custGeom>
              <a:avLst/>
              <a:gdLst/>
              <a:ahLst/>
              <a:cxnLst/>
              <a:rect l="l" t="t" r="r" b="b"/>
              <a:pathLst>
                <a:path w="1931598" h="350077">
                  <a:moveTo>
                    <a:pt x="1728398" y="0"/>
                  </a:moveTo>
                  <a:lnTo>
                    <a:pt x="0" y="0"/>
                  </a:lnTo>
                  <a:lnTo>
                    <a:pt x="203200" y="350077"/>
                  </a:lnTo>
                  <a:lnTo>
                    <a:pt x="1931598" y="350077"/>
                  </a:lnTo>
                  <a:lnTo>
                    <a:pt x="1728398" y="0"/>
                  </a:lnTo>
                  <a:close/>
                </a:path>
              </a:pathLst>
            </a:custGeom>
            <a:gradFill rotWithShape="1">
              <a:gsLst>
                <a:gs pos="0">
                  <a:srgbClr val="24307F">
                    <a:alpha val="100000"/>
                  </a:srgbClr>
                </a:gs>
                <a:gs pos="100000">
                  <a:srgbClr val="27AAE1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600" y="-57150"/>
              <a:ext cx="1728398" cy="4072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200400" y="445133"/>
            <a:ext cx="8685980" cy="1510667"/>
            <a:chOff x="0" y="0"/>
            <a:chExt cx="2012864" cy="3500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2864" cy="350077"/>
            </a:xfrm>
            <a:custGeom>
              <a:avLst/>
              <a:gdLst/>
              <a:ahLst/>
              <a:cxnLst/>
              <a:rect l="l" t="t" r="r" b="b"/>
              <a:pathLst>
                <a:path w="2012864" h="350077">
                  <a:moveTo>
                    <a:pt x="1809664" y="0"/>
                  </a:moveTo>
                  <a:lnTo>
                    <a:pt x="0" y="0"/>
                  </a:lnTo>
                  <a:lnTo>
                    <a:pt x="203200" y="350077"/>
                  </a:lnTo>
                  <a:lnTo>
                    <a:pt x="2012864" y="350077"/>
                  </a:lnTo>
                  <a:lnTo>
                    <a:pt x="1809664" y="0"/>
                  </a:lnTo>
                  <a:close/>
                </a:path>
              </a:pathLst>
            </a:custGeom>
            <a:gradFill rotWithShape="1">
              <a:gsLst>
                <a:gs pos="0">
                  <a:srgbClr val="29399D">
                    <a:alpha val="100000"/>
                  </a:srgbClr>
                </a:gs>
                <a:gs pos="100000">
                  <a:srgbClr val="1A2047">
                    <a:alpha val="100000"/>
                  </a:srgbClr>
                </a:gs>
              </a:gsLst>
              <a:lin ang="2100000"/>
            </a:gradFill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600" y="-57150"/>
              <a:ext cx="1809664" cy="4072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E629A73-F2DB-B33E-8F42-7BDF903CD6BE}"/>
              </a:ext>
            </a:extLst>
          </p:cNvPr>
          <p:cNvSpPr txBox="1"/>
          <p:nvPr/>
        </p:nvSpPr>
        <p:spPr>
          <a:xfrm>
            <a:off x="3961625" y="725175"/>
            <a:ext cx="6096000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133" dirty="0">
                <a:solidFill>
                  <a:schemeClr val="bg1"/>
                </a:solidFill>
              </a:rPr>
              <a:t>* MÉDIA 2 LITROS DE ÁGUA/DIA</a:t>
            </a:r>
          </a:p>
          <a:p>
            <a:r>
              <a:rPr lang="pt-BR" sz="2133" dirty="0">
                <a:solidFill>
                  <a:schemeClr val="bg1"/>
                </a:solidFill>
              </a:rPr>
              <a:t>* MÁXIMO 3 DIAS SEM ÁGUA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021AC5E-4AFC-3305-49A4-E10B75E3B322}"/>
              </a:ext>
            </a:extLst>
          </p:cNvPr>
          <p:cNvSpPr txBox="1"/>
          <p:nvPr/>
        </p:nvSpPr>
        <p:spPr>
          <a:xfrm>
            <a:off x="1538332" y="4818946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* MÉDIA 10.000 LITROS DE AR/DIA</a:t>
            </a:r>
          </a:p>
          <a:p>
            <a:r>
              <a:rPr lang="pt-BR" sz="2400" dirty="0">
                <a:solidFill>
                  <a:schemeClr val="bg1"/>
                </a:solidFill>
              </a:rPr>
              <a:t>* MÁXIMO 5 MINUTOS SEM AR</a:t>
            </a:r>
          </a:p>
        </p:txBody>
      </p:sp>
      <p:grpSp>
        <p:nvGrpSpPr>
          <p:cNvPr id="23" name="Group 2">
            <a:extLst>
              <a:ext uri="{FF2B5EF4-FFF2-40B4-BE49-F238E27FC236}">
                <a16:creationId xmlns:a16="http://schemas.microsoft.com/office/drawing/2014/main" id="{F34A0036-D028-F078-783E-FA8EAF87E097}"/>
              </a:ext>
            </a:extLst>
          </p:cNvPr>
          <p:cNvGrpSpPr/>
          <p:nvPr/>
        </p:nvGrpSpPr>
        <p:grpSpPr>
          <a:xfrm rot="5400000">
            <a:off x="7921722" y="2240144"/>
            <a:ext cx="3319529" cy="3979901"/>
            <a:chOff x="0" y="0"/>
            <a:chExt cx="698500" cy="837457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1D72F528-6F53-F89D-B096-E1EAEEC8153C}"/>
                </a:ext>
              </a:extLst>
            </p:cNvPr>
            <p:cNvSpPr/>
            <p:nvPr/>
          </p:nvSpPr>
          <p:spPr>
            <a:xfrm>
              <a:off x="0" y="5901"/>
              <a:ext cx="698500" cy="825654"/>
            </a:xfrm>
            <a:custGeom>
              <a:avLst/>
              <a:gdLst/>
              <a:ahLst/>
              <a:cxnLst/>
              <a:rect l="l" t="t" r="r" b="b"/>
              <a:pathLst>
                <a:path w="698500" h="825654">
                  <a:moveTo>
                    <a:pt x="375813" y="9554"/>
                  </a:moveTo>
                  <a:lnTo>
                    <a:pt x="671937" y="181844"/>
                  </a:lnTo>
                  <a:cubicBezTo>
                    <a:pt x="688383" y="191413"/>
                    <a:pt x="698500" y="209004"/>
                    <a:pt x="698500" y="228031"/>
                  </a:cubicBezTo>
                  <a:lnTo>
                    <a:pt x="698500" y="597623"/>
                  </a:lnTo>
                  <a:cubicBezTo>
                    <a:pt x="698500" y="616650"/>
                    <a:pt x="688383" y="634242"/>
                    <a:pt x="671937" y="643811"/>
                  </a:cubicBezTo>
                  <a:lnTo>
                    <a:pt x="375813" y="816101"/>
                  </a:lnTo>
                  <a:cubicBezTo>
                    <a:pt x="359393" y="825654"/>
                    <a:pt x="339107" y="825654"/>
                    <a:pt x="322687" y="816101"/>
                  </a:cubicBezTo>
                  <a:lnTo>
                    <a:pt x="26563" y="643811"/>
                  </a:lnTo>
                  <a:cubicBezTo>
                    <a:pt x="10117" y="634242"/>
                    <a:pt x="0" y="616650"/>
                    <a:pt x="0" y="597623"/>
                  </a:cubicBezTo>
                  <a:lnTo>
                    <a:pt x="0" y="228031"/>
                  </a:lnTo>
                  <a:cubicBezTo>
                    <a:pt x="0" y="209004"/>
                    <a:pt x="10117" y="191413"/>
                    <a:pt x="26563" y="181844"/>
                  </a:cubicBezTo>
                  <a:lnTo>
                    <a:pt x="322687" y="9554"/>
                  </a:lnTo>
                  <a:cubicBezTo>
                    <a:pt x="339107" y="0"/>
                    <a:pt x="359393" y="0"/>
                    <a:pt x="375813" y="955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gradFill>
                <a:gsLst>
                  <a:gs pos="0">
                    <a:srgbClr val="112D4E">
                      <a:alpha val="100000"/>
                    </a:srgbClr>
                  </a:gs>
                  <a:gs pos="50000">
                    <a:srgbClr val="255389">
                      <a:alpha val="100000"/>
                    </a:srgbClr>
                  </a:gs>
                  <a:gs pos="100000">
                    <a:srgbClr val="2A96E4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 sz="933"/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D310F01C-57F9-E0BE-CF5E-7461A6C92365}"/>
                </a:ext>
              </a:extLst>
            </p:cNvPr>
            <p:cNvSpPr txBox="1"/>
            <p:nvPr/>
          </p:nvSpPr>
          <p:spPr>
            <a:xfrm>
              <a:off x="0" y="101600"/>
              <a:ext cx="698500" cy="596157"/>
            </a:xfrm>
            <a:prstGeom prst="rect">
              <a:avLst/>
            </a:prstGeom>
          </p:spPr>
          <p:txBody>
            <a:bodyPr lIns="80185" tIns="80185" rIns="80185" bIns="80185" rtlCol="0" anchor="ctr"/>
            <a:lstStyle/>
            <a:p>
              <a:pPr algn="ctr">
                <a:lnSpc>
                  <a:spcPts val="1773"/>
                </a:lnSpc>
              </a:pPr>
              <a:endParaRPr sz="933"/>
            </a:p>
          </p:txBody>
        </p:sp>
      </p:grpSp>
      <p:pic>
        <p:nvPicPr>
          <p:cNvPr id="29" name="Imagem 28" descr="Tela preta com letras brancas&#10;&#10;Descrição gerada automaticamente">
            <a:extLst>
              <a:ext uri="{FF2B5EF4-FFF2-40B4-BE49-F238E27FC236}">
                <a16:creationId xmlns:a16="http://schemas.microsoft.com/office/drawing/2014/main" id="{C1F63655-F049-8179-CFBE-712A98E0F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58" t="49259" r="7827"/>
          <a:stretch/>
        </p:blipFill>
        <p:spPr>
          <a:xfrm>
            <a:off x="7591536" y="2466827"/>
            <a:ext cx="4052710" cy="3479800"/>
          </a:xfrm>
          <a:prstGeom prst="rect">
            <a:avLst/>
          </a:prstGeom>
        </p:spPr>
      </p:pic>
      <p:pic>
        <p:nvPicPr>
          <p:cNvPr id="31" name="Imagem 30" descr="Tela preta com letras brancas&#10;&#10;Descrição gerada automaticamente">
            <a:extLst>
              <a:ext uri="{FF2B5EF4-FFF2-40B4-BE49-F238E27FC236}">
                <a16:creationId xmlns:a16="http://schemas.microsoft.com/office/drawing/2014/main" id="{78EFB501-7344-399F-302F-4C1D5E28A9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" r="65705" b="45268"/>
          <a:stretch/>
        </p:blipFill>
        <p:spPr>
          <a:xfrm>
            <a:off x="212487" y="0"/>
            <a:ext cx="3968785" cy="3753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2E9A08F5-B98C-7A07-6897-4341DE730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824075"/>
            <a:ext cx="8905682" cy="4229592"/>
          </a:xfrm>
        </p:spPr>
        <p:txBody>
          <a:bodyPr/>
          <a:lstStyle/>
          <a:p>
            <a:pPr marL="457200" indent="-317500" algn="just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NORMAS;</a:t>
            </a:r>
          </a:p>
          <a:p>
            <a:pPr marL="457200" indent="-317500" algn="just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endParaRPr lang="pt-BR" sz="2800" dirty="0">
              <a:solidFill>
                <a:srgbClr val="0070C0"/>
              </a:solidFill>
              <a:cs typeface="Arial"/>
              <a:sym typeface="Montserrat Medium"/>
            </a:endParaRPr>
          </a:p>
          <a:p>
            <a:pPr marL="457200" indent="-317500" algn="just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Portaria 3523 – 1998 – MS</a:t>
            </a:r>
          </a:p>
          <a:p>
            <a:pPr marL="457200" indent="-317500" algn="just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Resolução 09 - 2003 – Anvisa</a:t>
            </a:r>
          </a:p>
          <a:p>
            <a:pPr marL="457200" lvl="3" indent="-31750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NBR 16.401 / 3 – 2008/ASHRAE 62.1 – 2004</a:t>
            </a:r>
          </a:p>
          <a:p>
            <a:pPr marL="457200" lvl="3" indent="-31750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LEI 13.589 – 2018</a:t>
            </a:r>
          </a:p>
          <a:p>
            <a:pPr marL="457200" lvl="3" indent="-31750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NBR 17.037 – 2022</a:t>
            </a:r>
          </a:p>
          <a:p>
            <a:pPr marL="457200" lvl="3" indent="-31750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sym typeface="Montserrat Medium"/>
              </a:rPr>
              <a:t>     NBR 16401 – 2024</a:t>
            </a:r>
          </a:p>
          <a:p>
            <a:pPr marL="457200" lvl="3" indent="-317500"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070C0"/>
                </a:solidFill>
                <a:cs typeface="Arial"/>
                <a:sym typeface="Montserrat Medium"/>
              </a:rPr>
              <a:t>     </a:t>
            </a:r>
            <a:r>
              <a:rPr lang="pt-BR" sz="2800" dirty="0">
                <a:solidFill>
                  <a:srgbClr val="0070C0"/>
                </a:solidFill>
                <a:sym typeface="Montserrat Medium"/>
              </a:rPr>
              <a:t>NBR 7256 - 2021</a:t>
            </a:r>
            <a:endParaRPr lang="pt-BR" sz="2800" dirty="0">
              <a:solidFill>
                <a:srgbClr val="0070C0"/>
              </a:solidFill>
              <a:cs typeface="Arial"/>
              <a:sym typeface="Montserrat Medium"/>
            </a:endParaRPr>
          </a:p>
          <a:p>
            <a:endParaRPr lang="pt-BR" dirty="0"/>
          </a:p>
        </p:txBody>
      </p:sp>
      <p:pic>
        <p:nvPicPr>
          <p:cNvPr id="3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026B3CFA-88EF-ED34-8C73-10C2B6B776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92;g35fcb1205c3_0_99">
            <a:extLst>
              <a:ext uri="{FF2B5EF4-FFF2-40B4-BE49-F238E27FC236}">
                <a16:creationId xmlns:a16="http://schemas.microsoft.com/office/drawing/2014/main" id="{50D5502D-ECA5-C304-A22D-AE3EAE8F56CC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-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" name="Google Shape;493;g35fcb1205c3_0_99">
            <a:extLst>
              <a:ext uri="{FF2B5EF4-FFF2-40B4-BE49-F238E27FC236}">
                <a16:creationId xmlns:a16="http://schemas.microsoft.com/office/drawing/2014/main" id="{6AC9DA20-7010-B52E-EAC4-6BA9A0902264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12415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89456F4-E69C-F896-AD34-4AADEFE6E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434" y="1400130"/>
            <a:ext cx="9276519" cy="54578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522FE0C-A793-5B96-3CCF-9145614A523D}"/>
              </a:ext>
            </a:extLst>
          </p:cNvPr>
          <p:cNvSpPr txBox="1"/>
          <p:nvPr/>
        </p:nvSpPr>
        <p:spPr>
          <a:xfrm rot="19840306">
            <a:off x="3625908" y="2920192"/>
            <a:ext cx="5496256" cy="18980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867" b="1" dirty="0">
                <a:solidFill>
                  <a:srgbClr val="FF0000"/>
                </a:solidFill>
              </a:rPr>
              <a:t>07/2024</a:t>
            </a:r>
          </a:p>
          <a:p>
            <a:pPr algn="ctr"/>
            <a:r>
              <a:rPr lang="pt-BR" sz="5867" b="1" dirty="0">
                <a:solidFill>
                  <a:srgbClr val="FF0000"/>
                </a:solidFill>
              </a:rPr>
              <a:t>REVOGADA</a:t>
            </a:r>
          </a:p>
        </p:txBody>
      </p:sp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E50E3A92-A91A-C2CE-72ED-4779894F09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92;g35fcb1205c3_0_99">
            <a:extLst>
              <a:ext uri="{FF2B5EF4-FFF2-40B4-BE49-F238E27FC236}">
                <a16:creationId xmlns:a16="http://schemas.microsoft.com/office/drawing/2014/main" id="{95BA635E-FB8F-E533-9922-AF1DCD57A5FD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-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" name="Google Shape;493;g35fcb1205c3_0_99">
            <a:extLst>
              <a:ext uri="{FF2B5EF4-FFF2-40B4-BE49-F238E27FC236}">
                <a16:creationId xmlns:a16="http://schemas.microsoft.com/office/drawing/2014/main" id="{CA187F6D-949A-F94E-2A71-24AD0C839607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04890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0DC458C-2699-0CBD-DC01-D36E8D9E4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579" y="1300029"/>
            <a:ext cx="9043184" cy="5212532"/>
          </a:xfrm>
          <a:prstGeom prst="rect">
            <a:avLst/>
          </a:prstGeom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729E19DC-07AA-BE7E-565B-872012C7C6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5BD3A3A0-B0F5-7819-6F8F-DB968A7D0B4C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 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" name="Google Shape;493;g35fcb1205c3_0_99">
            <a:extLst>
              <a:ext uri="{FF2B5EF4-FFF2-40B4-BE49-F238E27FC236}">
                <a16:creationId xmlns:a16="http://schemas.microsoft.com/office/drawing/2014/main" id="{99B173D3-C7F1-BD43-2A7F-B620EEB9160E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409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C9AA77-5200-0C39-1B94-5B703EFBC481}"/>
              </a:ext>
            </a:extLst>
          </p:cNvPr>
          <p:cNvSpPr txBox="1"/>
          <p:nvPr/>
        </p:nvSpPr>
        <p:spPr>
          <a:xfrm>
            <a:off x="752140" y="1189358"/>
            <a:ext cx="2657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70C0"/>
                </a:solidFill>
              </a:rPr>
              <a:t>NBR 17.037 - 22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FF2834-CE82-303A-F7E2-F8689689D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49" y="1651023"/>
            <a:ext cx="11333192" cy="4618439"/>
          </a:xfrm>
          <a:prstGeom prst="rect">
            <a:avLst/>
          </a:prstGeom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735355BC-0172-172B-9BB7-C1D60B7F54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92;g35fcb1205c3_0_99">
            <a:extLst>
              <a:ext uri="{FF2B5EF4-FFF2-40B4-BE49-F238E27FC236}">
                <a16:creationId xmlns:a16="http://schemas.microsoft.com/office/drawing/2014/main" id="{7CB005C3-3BC0-E57C-D2DA-B65416372DFC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7310DC03-620D-C32E-9B55-4FA15BDBA8A0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59037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45D96-BD0C-5EE3-B9F9-39A435B3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68311F2-7AF8-6A15-7407-91765C1A7C6E}"/>
              </a:ext>
            </a:extLst>
          </p:cNvPr>
          <p:cNvSpPr txBox="1"/>
          <p:nvPr/>
        </p:nvSpPr>
        <p:spPr>
          <a:xfrm>
            <a:off x="8071554" y="675179"/>
            <a:ext cx="3099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chemeClr val="bg1"/>
                </a:solidFill>
              </a:rPr>
              <a:t>NBR 1401-3  2024</a:t>
            </a:r>
          </a:p>
        </p:txBody>
      </p:sp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AD952DEE-60A9-1439-61D3-8263115D6613}"/>
              </a:ext>
            </a:extLst>
          </p:cNvPr>
          <p:cNvSpPr txBox="1"/>
          <p:nvPr/>
        </p:nvSpPr>
        <p:spPr>
          <a:xfrm>
            <a:off x="0" y="24979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6D2D671D-9947-6528-23DE-F4F4286192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F5BBE128-628E-9871-3906-9E5FB0BECB85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7936EA20-8A79-DDA8-9953-C08F51CDB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47" y="1417145"/>
            <a:ext cx="9729921" cy="476567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3438C20-A7B0-2BF2-9A37-735FDD6A77D0}"/>
              </a:ext>
            </a:extLst>
          </p:cNvPr>
          <p:cNvSpPr txBox="1"/>
          <p:nvPr/>
        </p:nvSpPr>
        <p:spPr>
          <a:xfrm>
            <a:off x="4788310" y="322887"/>
            <a:ext cx="2240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Consulta Nacional</a:t>
            </a:r>
          </a:p>
        </p:txBody>
      </p:sp>
    </p:spTree>
    <p:extLst>
      <p:ext uri="{BB962C8B-B14F-4D97-AF65-F5344CB8AC3E}">
        <p14:creationId xmlns:p14="http://schemas.microsoft.com/office/powerpoint/2010/main" val="142301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C9AA77-5200-0C39-1B94-5B703EFBC481}"/>
              </a:ext>
            </a:extLst>
          </p:cNvPr>
          <p:cNvSpPr txBox="1"/>
          <p:nvPr/>
        </p:nvSpPr>
        <p:spPr>
          <a:xfrm>
            <a:off x="249424" y="1661652"/>
            <a:ext cx="29913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70C0"/>
                </a:solidFill>
              </a:rPr>
              <a:t>PORTARIA 3523-98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F97E1FA-E9F3-4A59-9717-C51425816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9" y="2813100"/>
            <a:ext cx="11917083" cy="17553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3AEEDF53-B665-C299-2F34-83997B7949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92;g35fcb1205c3_0_99">
            <a:extLst>
              <a:ext uri="{FF2B5EF4-FFF2-40B4-BE49-F238E27FC236}">
                <a16:creationId xmlns:a16="http://schemas.microsoft.com/office/drawing/2014/main" id="{19AD8121-D313-9815-131A-BFED83DC2026}"/>
              </a:ext>
            </a:extLst>
          </p:cNvPr>
          <p:cNvSpPr txBox="1"/>
          <p:nvPr/>
        </p:nvSpPr>
        <p:spPr>
          <a:xfrm>
            <a:off x="154139" y="198402"/>
            <a:ext cx="4063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51C9D058-AE27-1AC0-E311-4C33F47184DB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63949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963D5-21E2-FADC-96C8-44E93DD81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A840144-8190-0696-D5BB-26E6C18C6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041" y="949456"/>
            <a:ext cx="8247917" cy="55043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0DF9C9D-E438-4403-22AC-0F3002A2C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103" y="5202133"/>
            <a:ext cx="9743603" cy="1529064"/>
          </a:xfrm>
          <a:prstGeom prst="rect">
            <a:avLst/>
          </a:prstGeom>
        </p:spPr>
      </p:pic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8551CBCD-8956-02E9-53C6-5779554E6F7C}"/>
              </a:ext>
            </a:extLst>
          </p:cNvPr>
          <p:cNvSpPr txBox="1"/>
          <p:nvPr/>
        </p:nvSpPr>
        <p:spPr>
          <a:xfrm>
            <a:off x="106748" y="211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074FA8-56ED-9820-8B08-1CD36361A8F0}"/>
              </a:ext>
            </a:extLst>
          </p:cNvPr>
          <p:cNvSpPr txBox="1"/>
          <p:nvPr/>
        </p:nvSpPr>
        <p:spPr>
          <a:xfrm>
            <a:off x="249382" y="1267690"/>
            <a:ext cx="36056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</a:rPr>
              <a:t>NO ATUAL MOMENTO ESTÃO  VALIDADAS AS PARTES 1 E 2 DA NBR 16401-2024,  A PARTE 3 QUE TRATA DE RENOVAÇÃO DE AR ESTA EM REVISÃO, PORTANTO SENDO ADOTADA APENAS A PARTE 3 DA 1° EDIÇÃO - 2008.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9297E3EA-E673-1A4F-4E46-111783593D86}"/>
              </a:ext>
            </a:extLst>
          </p:cNvPr>
          <p:cNvSpPr/>
          <p:nvPr/>
        </p:nvSpPr>
        <p:spPr>
          <a:xfrm rot="16200000">
            <a:off x="1465119" y="3388985"/>
            <a:ext cx="789710" cy="3844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D094EA10-DCF7-5291-FE8A-34F4447FF0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94963" y="104894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493;g35fcb1205c3_0_99">
            <a:extLst>
              <a:ext uri="{FF2B5EF4-FFF2-40B4-BE49-F238E27FC236}">
                <a16:creationId xmlns:a16="http://schemas.microsoft.com/office/drawing/2014/main" id="{B8B096A9-5C97-88BD-4007-48C153E5093B}"/>
              </a:ext>
            </a:extLst>
          </p:cNvPr>
          <p:cNvCxnSpPr>
            <a:cxnSpLocks/>
          </p:cNvCxnSpPr>
          <p:nvPr/>
        </p:nvCxnSpPr>
        <p:spPr>
          <a:xfrm>
            <a:off x="7301432" y="29200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4346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C9AA77-5200-0C39-1B94-5B703EFBC481}"/>
              </a:ext>
            </a:extLst>
          </p:cNvPr>
          <p:cNvSpPr txBox="1"/>
          <p:nvPr/>
        </p:nvSpPr>
        <p:spPr>
          <a:xfrm>
            <a:off x="6326764" y="776748"/>
            <a:ext cx="2752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70C0"/>
                </a:solidFill>
              </a:rPr>
              <a:t>NBR 16401-3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FA68AC-77E1-0B51-10AC-26461C52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53" y="1238413"/>
            <a:ext cx="10679293" cy="5704709"/>
          </a:xfrm>
          <a:prstGeom prst="rect">
            <a:avLst/>
          </a:prstGeom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B2207706-4B04-6ECE-6C78-4865A8A507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29197B05-DBA6-54E9-B1C4-FB9674EBAFB5}"/>
              </a:ext>
            </a:extLst>
          </p:cNvPr>
          <p:cNvSpPr txBox="1"/>
          <p:nvPr/>
        </p:nvSpPr>
        <p:spPr>
          <a:xfrm>
            <a:off x="154139" y="198402"/>
            <a:ext cx="41720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D1628D56-A48F-1804-AD07-F3AF2403E892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486E1F88-952D-549F-8159-F8A7CDBFCAE8}"/>
              </a:ext>
            </a:extLst>
          </p:cNvPr>
          <p:cNvSpPr txBox="1"/>
          <p:nvPr/>
        </p:nvSpPr>
        <p:spPr>
          <a:xfrm>
            <a:off x="249382" y="1267690"/>
            <a:ext cx="36056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</a:rPr>
              <a:t>A PARTE 3 DA NBR 16401 2024, QUE TRATA DE RENOVAÇÃO DE AR NO MOMENTO ESTA EM REVISÃO, PORTANTO SENDO ADOTADA APENAS A PARTE 3 DA 1° EDIÇÃO - 2008.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1ADFBCE4-C10D-8A60-B6D4-713BF67D505D}"/>
              </a:ext>
            </a:extLst>
          </p:cNvPr>
          <p:cNvSpPr/>
          <p:nvPr/>
        </p:nvSpPr>
        <p:spPr>
          <a:xfrm rot="16200000">
            <a:off x="1465119" y="2945468"/>
            <a:ext cx="789710" cy="3844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8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C9AA77-5200-0C39-1B94-5B703EFBC481}"/>
              </a:ext>
            </a:extLst>
          </p:cNvPr>
          <p:cNvSpPr txBox="1"/>
          <p:nvPr/>
        </p:nvSpPr>
        <p:spPr>
          <a:xfrm>
            <a:off x="4837799" y="725796"/>
            <a:ext cx="22514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70C0"/>
                </a:solidFill>
              </a:rPr>
              <a:t>NBR 16401-3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E596E3-178E-DC32-1174-F2468E27B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78" y="1187461"/>
            <a:ext cx="10608081" cy="5670539"/>
          </a:xfrm>
          <a:prstGeom prst="rect">
            <a:avLst/>
          </a:prstGeom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58E77A95-ADA9-9856-9156-2A34725B36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3140BEFB-565E-2930-367C-D1E61619A5CD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" name="Google Shape;493;g35fcb1205c3_0_99">
            <a:extLst>
              <a:ext uri="{FF2B5EF4-FFF2-40B4-BE49-F238E27FC236}">
                <a16:creationId xmlns:a16="http://schemas.microsoft.com/office/drawing/2014/main" id="{AB3C4F1B-FC07-C2C3-E696-FA8136574B73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37065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C854A-CB2A-D6C2-400D-DE37BDD07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73B692A-BFF2-8BE2-FF4E-1A6B58D37E46}"/>
              </a:ext>
            </a:extLst>
          </p:cNvPr>
          <p:cNvSpPr txBox="1"/>
          <p:nvPr/>
        </p:nvSpPr>
        <p:spPr>
          <a:xfrm>
            <a:off x="-88161" y="1740310"/>
            <a:ext cx="22514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70C0"/>
                </a:solidFill>
              </a:rPr>
              <a:t>NBR 16401-3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24981E-540C-C2FA-9975-7FD38D23B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619" y="653291"/>
            <a:ext cx="7966196" cy="5551417"/>
          </a:xfrm>
          <a:prstGeom prst="rect">
            <a:avLst/>
          </a:prstGeom>
        </p:spPr>
      </p:pic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72D33246-15F3-3DDE-F729-5DAB0B7B4E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92;g35fcb1205c3_0_99">
            <a:extLst>
              <a:ext uri="{FF2B5EF4-FFF2-40B4-BE49-F238E27FC236}">
                <a16:creationId xmlns:a16="http://schemas.microsoft.com/office/drawing/2014/main" id="{2EE62EF6-714D-C5FD-B49B-EB4D0101004A}"/>
              </a:ext>
            </a:extLst>
          </p:cNvPr>
          <p:cNvSpPr txBox="1"/>
          <p:nvPr/>
        </p:nvSpPr>
        <p:spPr>
          <a:xfrm>
            <a:off x="154139" y="198402"/>
            <a:ext cx="432937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BA09C4DF-CEC5-9F40-52BC-E163816A42F9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16657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5088057-E105-D95B-AD11-37D4A8C08955}"/>
              </a:ext>
            </a:extLst>
          </p:cNvPr>
          <p:cNvSpPr/>
          <p:nvPr/>
        </p:nvSpPr>
        <p:spPr>
          <a:xfrm>
            <a:off x="7380510" y="551226"/>
            <a:ext cx="3741575" cy="15208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716484D-9F97-8A77-8980-D32059C56294}"/>
              </a:ext>
            </a:extLst>
          </p:cNvPr>
          <p:cNvSpPr txBox="1"/>
          <p:nvPr/>
        </p:nvSpPr>
        <p:spPr>
          <a:xfrm>
            <a:off x="8277659" y="949824"/>
            <a:ext cx="230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</a:rPr>
              <a:t>SALA DE AULA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8F2177-789A-C2C6-58EF-8587F93ACC30}"/>
              </a:ext>
            </a:extLst>
          </p:cNvPr>
          <p:cNvSpPr txBox="1"/>
          <p:nvPr/>
        </p:nvSpPr>
        <p:spPr>
          <a:xfrm>
            <a:off x="8098967" y="1473678"/>
            <a:ext cx="230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30 ALUNOS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Área de  20m²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1291085-0693-9956-6B2F-928506419087}"/>
              </a:ext>
            </a:extLst>
          </p:cNvPr>
          <p:cNvSpPr txBox="1"/>
          <p:nvPr/>
        </p:nvSpPr>
        <p:spPr>
          <a:xfrm>
            <a:off x="578495" y="1322801"/>
            <a:ext cx="3881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CC"/>
                </a:solidFill>
              </a:rPr>
              <a:t>PORTARIA 3523  = 27m³/h/Pessoa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93BAAB-8118-F104-D911-C45001680687}"/>
              </a:ext>
            </a:extLst>
          </p:cNvPr>
          <p:cNvSpPr txBox="1"/>
          <p:nvPr/>
        </p:nvSpPr>
        <p:spPr>
          <a:xfrm>
            <a:off x="578495" y="1752161"/>
            <a:ext cx="5393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CC"/>
                </a:solidFill>
              </a:rPr>
              <a:t>NBR 16401/3 = </a:t>
            </a:r>
            <a:r>
              <a:rPr lang="pt-BR" sz="1600" b="1" dirty="0" err="1">
                <a:solidFill>
                  <a:srgbClr val="0099CC"/>
                </a:solidFill>
              </a:rPr>
              <a:t>Vef</a:t>
            </a:r>
            <a:r>
              <a:rPr lang="pt-BR" sz="1600" b="1" dirty="0">
                <a:solidFill>
                  <a:srgbClr val="0099CC"/>
                </a:solidFill>
              </a:rPr>
              <a:t> = P*FP + A*FA (L/s)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FD05030-4270-ED48-5B8B-E0378D3005F7}"/>
              </a:ext>
            </a:extLst>
          </p:cNvPr>
          <p:cNvSpPr txBox="1"/>
          <p:nvPr/>
        </p:nvSpPr>
        <p:spPr>
          <a:xfrm>
            <a:off x="6933703" y="2162025"/>
            <a:ext cx="5393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PORTARIA 3523      Q = 27*30 = 810 m³/h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F6F10E0-CDA1-BA0D-CCD8-83C82032D24E}"/>
              </a:ext>
            </a:extLst>
          </p:cNvPr>
          <p:cNvSpPr txBox="1"/>
          <p:nvPr/>
        </p:nvSpPr>
        <p:spPr>
          <a:xfrm>
            <a:off x="6979297" y="2491805"/>
            <a:ext cx="62608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0099CC"/>
                </a:solidFill>
              </a:rPr>
              <a:t>NBR</a:t>
            </a:r>
            <a:r>
              <a:rPr lang="pt-BR" sz="1800" dirty="0">
                <a:solidFill>
                  <a:srgbClr val="0099CC"/>
                </a:solidFill>
              </a:rPr>
              <a:t> 16401/3     </a:t>
            </a:r>
          </a:p>
          <a:p>
            <a:r>
              <a:rPr lang="pt-BR" sz="2800" dirty="0">
                <a:solidFill>
                  <a:srgbClr val="0099CC"/>
                </a:solidFill>
              </a:rPr>
              <a:t> </a:t>
            </a:r>
            <a:r>
              <a:rPr lang="pt-BR" sz="1600" b="1" dirty="0" err="1">
                <a:solidFill>
                  <a:srgbClr val="0099CC"/>
                </a:solidFill>
              </a:rPr>
              <a:t>Vef</a:t>
            </a:r>
            <a:r>
              <a:rPr lang="pt-BR" sz="1600" b="1" dirty="0">
                <a:solidFill>
                  <a:srgbClr val="0099CC"/>
                </a:solidFill>
              </a:rPr>
              <a:t> = 30*6,3 + 20*0,8 = 205 L/s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28A4076-A156-C03D-85F5-82AB72E4A7ED}"/>
              </a:ext>
            </a:extLst>
          </p:cNvPr>
          <p:cNvSpPr txBox="1"/>
          <p:nvPr/>
        </p:nvSpPr>
        <p:spPr>
          <a:xfrm>
            <a:off x="391581" y="2181521"/>
            <a:ext cx="6200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99CC"/>
                </a:solidFill>
              </a:rPr>
              <a:t>FP=6,3   FA = 0,8 – Retirado tabela 01 – Nível 02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6E10B4D-52C3-58C8-A38B-F01AAEB56B0B}"/>
              </a:ext>
            </a:extLst>
          </p:cNvPr>
          <p:cNvSpPr txBox="1"/>
          <p:nvPr/>
        </p:nvSpPr>
        <p:spPr>
          <a:xfrm>
            <a:off x="7060940" y="3273031"/>
            <a:ext cx="3213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 err="1">
                <a:solidFill>
                  <a:srgbClr val="0099CC"/>
                </a:solidFill>
              </a:rPr>
              <a:t>Vef</a:t>
            </a:r>
            <a:r>
              <a:rPr lang="pt-BR" sz="1600" b="1" dirty="0">
                <a:solidFill>
                  <a:srgbClr val="0099CC"/>
                </a:solidFill>
              </a:rPr>
              <a:t> = 205*3,6 = 736 m³/h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09502EB-9B6E-03D1-0EA4-743DCF952AAC}"/>
              </a:ext>
            </a:extLst>
          </p:cNvPr>
          <p:cNvSpPr txBox="1"/>
          <p:nvPr/>
        </p:nvSpPr>
        <p:spPr>
          <a:xfrm>
            <a:off x="359227" y="2581631"/>
            <a:ext cx="592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99CC"/>
                </a:solidFill>
              </a:rPr>
              <a:t>Pressão Estática Adotada = 15 </a:t>
            </a:r>
            <a:r>
              <a:rPr lang="pt-BR" sz="2000" b="1" dirty="0" err="1">
                <a:solidFill>
                  <a:srgbClr val="0099CC"/>
                </a:solidFill>
              </a:rPr>
              <a:t>mmca</a:t>
            </a:r>
            <a:endParaRPr lang="pt-BR" sz="2000" b="1" dirty="0">
              <a:solidFill>
                <a:srgbClr val="0099CC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A44FFF2-56F7-3979-BE06-287C14C44E56}"/>
              </a:ext>
            </a:extLst>
          </p:cNvPr>
          <p:cNvSpPr txBox="1"/>
          <p:nvPr/>
        </p:nvSpPr>
        <p:spPr>
          <a:xfrm>
            <a:off x="175708" y="696068"/>
            <a:ext cx="6620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highlight>
                  <a:srgbClr val="0099CC"/>
                </a:highlight>
              </a:rPr>
              <a:t>Exemplo de Cálculo para Renovação de AR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D282788-31C4-A15B-D7A5-E165E3079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999" y="4532089"/>
            <a:ext cx="3215919" cy="142506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C2E68B1-2848-8930-44D0-3EF05BD3D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4" y="3381851"/>
            <a:ext cx="6797332" cy="373559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8A3757AB-C267-E0A0-23E9-949EF9A6056F}"/>
              </a:ext>
            </a:extLst>
          </p:cNvPr>
          <p:cNvSpPr txBox="1"/>
          <p:nvPr/>
        </p:nvSpPr>
        <p:spPr>
          <a:xfrm>
            <a:off x="6592055" y="6207919"/>
            <a:ext cx="5794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CC"/>
                </a:solidFill>
              </a:rPr>
              <a:t>Gabinete de Ventilação – FH 200 Com Filtragem G4+M5.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CF9AEDB-2CEC-E085-00ED-01E48C1BC4E2}"/>
              </a:ext>
            </a:extLst>
          </p:cNvPr>
          <p:cNvSpPr txBox="1"/>
          <p:nvPr/>
        </p:nvSpPr>
        <p:spPr>
          <a:xfrm>
            <a:off x="6610862" y="6519806"/>
            <a:ext cx="5794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9CC"/>
                </a:solidFill>
              </a:rPr>
              <a:t>Gabinete de Ventilação – FH 315 Com Filtragem G4+M5.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8604A7-1972-3982-76A5-65B509754B72}"/>
              </a:ext>
            </a:extLst>
          </p:cNvPr>
          <p:cNvSpPr txBox="1"/>
          <p:nvPr/>
        </p:nvSpPr>
        <p:spPr>
          <a:xfrm>
            <a:off x="7060940" y="4103730"/>
            <a:ext cx="6097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 err="1">
                <a:solidFill>
                  <a:srgbClr val="0099CC"/>
                </a:solidFill>
              </a:rPr>
              <a:t>Vef</a:t>
            </a:r>
            <a:r>
              <a:rPr lang="pt-BR" sz="1600" b="1" dirty="0">
                <a:solidFill>
                  <a:srgbClr val="0099CC"/>
                </a:solidFill>
              </a:rPr>
              <a:t> = 383*3,6 = 1.378 m³/h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5240179-31E5-1CAD-8CB7-319A7F140D2C}"/>
              </a:ext>
            </a:extLst>
          </p:cNvPr>
          <p:cNvSpPr txBox="1"/>
          <p:nvPr/>
        </p:nvSpPr>
        <p:spPr>
          <a:xfrm>
            <a:off x="7060940" y="3693075"/>
            <a:ext cx="46689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 err="1">
                <a:solidFill>
                  <a:srgbClr val="0099CC"/>
                </a:solidFill>
              </a:rPr>
              <a:t>Vef</a:t>
            </a:r>
            <a:r>
              <a:rPr lang="pt-BR" sz="1600" b="1" dirty="0">
                <a:solidFill>
                  <a:srgbClr val="0099CC"/>
                </a:solidFill>
              </a:rPr>
              <a:t> = 30*12,5  +  20*0,4 = 383 L/s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F9A1B2EB-4F34-F38E-A863-FE9BE4265D4C}"/>
              </a:ext>
            </a:extLst>
          </p:cNvPr>
          <p:cNvSpPr/>
          <p:nvPr/>
        </p:nvSpPr>
        <p:spPr>
          <a:xfrm>
            <a:off x="7924800" y="855406"/>
            <a:ext cx="2841523" cy="5767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ACADEMIA</a:t>
            </a:r>
          </a:p>
        </p:txBody>
      </p:sp>
      <p:pic>
        <p:nvPicPr>
          <p:cNvPr id="2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C148C16B-6548-2E9D-AB97-995DCA5AB7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94963" y="104894"/>
            <a:ext cx="1434921" cy="3742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92;g35fcb1205c3_0_99">
            <a:extLst>
              <a:ext uri="{FF2B5EF4-FFF2-40B4-BE49-F238E27FC236}">
                <a16:creationId xmlns:a16="http://schemas.microsoft.com/office/drawing/2014/main" id="{81E7B167-7300-8A31-AEBD-749A812E0290}"/>
              </a:ext>
            </a:extLst>
          </p:cNvPr>
          <p:cNvSpPr txBox="1"/>
          <p:nvPr/>
        </p:nvSpPr>
        <p:spPr>
          <a:xfrm>
            <a:off x="106748" y="2112"/>
            <a:ext cx="394414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QAI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" name="Google Shape;493;g35fcb1205c3_0_99">
            <a:extLst>
              <a:ext uri="{FF2B5EF4-FFF2-40B4-BE49-F238E27FC236}">
                <a16:creationId xmlns:a16="http://schemas.microsoft.com/office/drawing/2014/main" id="{5C3E4125-4E24-1F85-AA04-DB3D24D9551C}"/>
              </a:ext>
            </a:extLst>
          </p:cNvPr>
          <p:cNvCxnSpPr>
            <a:cxnSpLocks/>
          </p:cNvCxnSpPr>
          <p:nvPr/>
        </p:nvCxnSpPr>
        <p:spPr>
          <a:xfrm>
            <a:off x="7301432" y="29200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237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7" grpId="0"/>
      <p:bldP spid="19" grpId="0"/>
      <p:bldP spid="22" grpId="0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8F71-FAD0-6E41-C98A-41E117FE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A83E8FFF-F6AD-43AA-E8E3-B50F4C8E7E31}"/>
              </a:ext>
            </a:extLst>
          </p:cNvPr>
          <p:cNvSpPr txBox="1"/>
          <p:nvPr/>
        </p:nvSpPr>
        <p:spPr>
          <a:xfrm>
            <a:off x="209006" y="239569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/>
              </a:rPr>
              <a:t>SELEÇÃO</a:t>
            </a:r>
            <a:endParaRPr lang="pt-BR" sz="2500" b="1" dirty="0">
              <a:solidFill>
                <a:schemeClr val="tx2">
                  <a:lumMod val="75000"/>
                  <a:lumOff val="25000"/>
                </a:schemeClr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88839A-64C9-9FC6-5AB6-BF1BF10EF22C}"/>
              </a:ext>
            </a:extLst>
          </p:cNvPr>
          <p:cNvSpPr txBox="1"/>
          <p:nvPr/>
        </p:nvSpPr>
        <p:spPr>
          <a:xfrm>
            <a:off x="1663896" y="944343"/>
            <a:ext cx="831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bg2">
                    <a:lumMod val="75000"/>
                    <a:lumOff val="25000"/>
                  </a:schemeClr>
                </a:solidFill>
              </a:rPr>
              <a:t>No momento da concepção do projeto, é calculada a  vida útil do filtro?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4502820-300E-3214-D6DA-FB38B7AA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24"/>
          <a:stretch/>
        </p:blipFill>
        <p:spPr>
          <a:xfrm>
            <a:off x="1394112" y="1662250"/>
            <a:ext cx="10693581" cy="4800005"/>
          </a:xfrm>
          <a:prstGeom prst="rect">
            <a:avLst/>
          </a:prstGeom>
        </p:spPr>
      </p:pic>
      <p:sp>
        <p:nvSpPr>
          <p:cNvPr id="3" name="Google Shape;492;g35fcb1205c3_0_99">
            <a:extLst>
              <a:ext uri="{FF2B5EF4-FFF2-40B4-BE49-F238E27FC236}">
                <a16:creationId xmlns:a16="http://schemas.microsoft.com/office/drawing/2014/main" id="{38BC2A58-CB7C-8088-B30C-C8AA0626949E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GABINETES E FILTRAGEM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1BEFD891-7742-E01E-5677-D1DC2696B0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1835" y="251034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16F0491E-6256-3C87-0896-1798CF88FE6F}"/>
              </a:ext>
            </a:extLst>
          </p:cNvPr>
          <p:cNvCxnSpPr>
            <a:cxnSpLocks/>
          </p:cNvCxnSpPr>
          <p:nvPr/>
        </p:nvCxnSpPr>
        <p:spPr>
          <a:xfrm>
            <a:off x="7348823" y="478096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E0C05E14-6F02-D8BA-85AC-930242808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112" y="3753063"/>
            <a:ext cx="8436071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710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61ACE-681E-4D30-2D31-B69A0BB2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4E4D33E7-D4E2-33DB-AD94-6C9C8DFA3B0A}"/>
              </a:ext>
            </a:extLst>
          </p:cNvPr>
          <p:cNvSpPr txBox="1"/>
          <p:nvPr/>
        </p:nvSpPr>
        <p:spPr>
          <a:xfrm>
            <a:off x="209006" y="239569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/>
              </a:rPr>
              <a:t>SELEÇÃO</a:t>
            </a:r>
            <a:endParaRPr lang="pt-BR" sz="2500" b="1" dirty="0">
              <a:solidFill>
                <a:schemeClr val="tx2">
                  <a:lumMod val="75000"/>
                  <a:lumOff val="25000"/>
                </a:schemeClr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pic>
        <p:nvPicPr>
          <p:cNvPr id="14" name="Picture 13" descr="A blue and black logo&#10;&#10;AI-generated content may be incorrect.">
            <a:extLst>
              <a:ext uri="{FF2B5EF4-FFF2-40B4-BE49-F238E27FC236}">
                <a16:creationId xmlns:a16="http://schemas.microsoft.com/office/drawing/2014/main" id="{5459822F-5B58-B94F-A2F9-D3726BCC7F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354" y="301184"/>
            <a:ext cx="1434921" cy="37423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8E1FAAE-7DC6-35D5-BF02-309DF51FF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75" y="913942"/>
            <a:ext cx="10839650" cy="5777240"/>
          </a:xfrm>
          <a:prstGeom prst="rect">
            <a:avLst/>
          </a:prstGeom>
        </p:spPr>
      </p:pic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E435C3D1-B41F-41B1-8B5A-104177A262DE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GABINETES E FILTRAGEM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" name="Google Shape;493;g35fcb1205c3_0_99">
            <a:extLst>
              <a:ext uri="{FF2B5EF4-FFF2-40B4-BE49-F238E27FC236}">
                <a16:creationId xmlns:a16="http://schemas.microsoft.com/office/drawing/2014/main" id="{5CC15C77-5877-5C43-854D-3A8476281D13}"/>
              </a:ext>
            </a:extLst>
          </p:cNvPr>
          <p:cNvCxnSpPr>
            <a:cxnSpLocks/>
          </p:cNvCxnSpPr>
          <p:nvPr/>
        </p:nvCxnSpPr>
        <p:spPr>
          <a:xfrm>
            <a:off x="7348823" y="488299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3575471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BA518-DA83-3E57-5539-A52F69AF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70843E35-1804-33CB-E723-1C7AE7CA791E}"/>
              </a:ext>
            </a:extLst>
          </p:cNvPr>
          <p:cNvSpPr txBox="1"/>
          <p:nvPr/>
        </p:nvSpPr>
        <p:spPr>
          <a:xfrm>
            <a:off x="209006" y="239569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/>
              </a:rPr>
              <a:t>SELEÇÃO</a:t>
            </a:r>
            <a:endParaRPr lang="pt-BR" sz="2500" b="1" dirty="0">
              <a:solidFill>
                <a:schemeClr val="tx2">
                  <a:lumMod val="75000"/>
                  <a:lumOff val="25000"/>
                </a:schemeClr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pic>
        <p:nvPicPr>
          <p:cNvPr id="14" name="Picture 13" descr="A blue and black logo&#10;&#10;AI-generated content may be incorrect.">
            <a:extLst>
              <a:ext uri="{FF2B5EF4-FFF2-40B4-BE49-F238E27FC236}">
                <a16:creationId xmlns:a16="http://schemas.microsoft.com/office/drawing/2014/main" id="{0D9FD33B-BC71-1274-E139-34BD336160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354" y="301184"/>
            <a:ext cx="1434921" cy="3742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DE75140-2554-F307-3EA4-1E33BCC81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83" y="763588"/>
            <a:ext cx="11310492" cy="5854843"/>
          </a:xfrm>
          <a:prstGeom prst="rect">
            <a:avLst/>
          </a:prstGeom>
        </p:spPr>
      </p:pic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BC4D46B9-9DB9-C7AD-10D5-E63E0A6E3937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GABINETES E FILTRAGEM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9770344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80FD2-0127-7343-1A25-8D3CCEBF8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C270C013-C960-74B6-507D-ED752F3D6C12}"/>
              </a:ext>
            </a:extLst>
          </p:cNvPr>
          <p:cNvSpPr txBox="1"/>
          <p:nvPr/>
        </p:nvSpPr>
        <p:spPr>
          <a:xfrm>
            <a:off x="209006" y="239569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/>
              </a:rPr>
              <a:t>SELEÇÃO</a:t>
            </a:r>
            <a:endParaRPr lang="pt-BR" sz="2500" b="1" dirty="0">
              <a:solidFill>
                <a:schemeClr val="tx2">
                  <a:lumMod val="75000"/>
                  <a:lumOff val="25000"/>
                </a:schemeClr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56D9B0-006A-7B9D-A6AF-DA420E190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46" y="996317"/>
            <a:ext cx="10837908" cy="5446800"/>
          </a:xfrm>
          <a:prstGeom prst="rect">
            <a:avLst/>
          </a:prstGeom>
        </p:spPr>
      </p:pic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52242155-8106-E5FA-2251-C482A525F93E}"/>
              </a:ext>
            </a:extLst>
          </p:cNvPr>
          <p:cNvSpPr txBox="1"/>
          <p:nvPr/>
        </p:nvSpPr>
        <p:spPr>
          <a:xfrm>
            <a:off x="154139" y="198402"/>
            <a:ext cx="71946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RENOVAÇÃO DE AR – GABINETES E FILTRAGEM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9907C1A8-3730-A929-DEE5-9F7B0D2A4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1835" y="251034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Google Shape;493;g35fcb1205c3_0_99">
            <a:extLst>
              <a:ext uri="{FF2B5EF4-FFF2-40B4-BE49-F238E27FC236}">
                <a16:creationId xmlns:a16="http://schemas.microsoft.com/office/drawing/2014/main" id="{FD680ECA-5C24-7E52-AC11-C916536FF094}"/>
              </a:ext>
            </a:extLst>
          </p:cNvPr>
          <p:cNvCxnSpPr>
            <a:cxnSpLocks/>
          </p:cNvCxnSpPr>
          <p:nvPr/>
        </p:nvCxnSpPr>
        <p:spPr>
          <a:xfrm>
            <a:off x="7348823" y="478096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D239C813-F081-59EF-4C5A-50403AE04D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1835" y="239569"/>
            <a:ext cx="1434921" cy="374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493;g35fcb1205c3_0_99">
            <a:extLst>
              <a:ext uri="{FF2B5EF4-FFF2-40B4-BE49-F238E27FC236}">
                <a16:creationId xmlns:a16="http://schemas.microsoft.com/office/drawing/2014/main" id="{05C9F9B7-CF69-53A0-E982-7413DBF3F8CF}"/>
              </a:ext>
            </a:extLst>
          </p:cNvPr>
          <p:cNvCxnSpPr>
            <a:cxnSpLocks/>
          </p:cNvCxnSpPr>
          <p:nvPr/>
        </p:nvCxnSpPr>
        <p:spPr>
          <a:xfrm>
            <a:off x="7348823" y="466631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5540165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9F63DA-17C2-499C-B0AB-08567D7CB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78" y="-180510"/>
            <a:ext cx="12690685" cy="1323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AD8E81-A6F6-40B0-8A2F-19EA168D234A}"/>
              </a:ext>
            </a:extLst>
          </p:cNvPr>
          <p:cNvSpPr txBox="1"/>
          <p:nvPr/>
        </p:nvSpPr>
        <p:spPr>
          <a:xfrm>
            <a:off x="627269" y="245334"/>
            <a:ext cx="1126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SISTEMA PARA TRATAMENTO DE AR  EM AREA EM SAÚDE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F86FF6F-0633-BD2A-2782-FB7051C9C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960" y="1448193"/>
            <a:ext cx="8276040" cy="442092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3636A4C-B360-B7A3-908D-499ED97F1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778" y="1569504"/>
            <a:ext cx="6862642" cy="44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4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BD6C-FB65-784B-891C-256E3CEB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CAA40F-8077-B5DB-F36B-B683321F7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78" y="-180510"/>
            <a:ext cx="12690685" cy="1323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2D2603C-0AAF-74AF-D7A1-29F90A7C776A}"/>
              </a:ext>
            </a:extLst>
          </p:cNvPr>
          <p:cNvSpPr txBox="1"/>
          <p:nvPr/>
        </p:nvSpPr>
        <p:spPr>
          <a:xfrm>
            <a:off x="627269" y="245334"/>
            <a:ext cx="1126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SISTEMA PARA TRATAMENTO DE AR  EM AREA EM SAÚDE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F5D6B1-B366-DAD8-6E4F-E1D014C92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236" y="851400"/>
            <a:ext cx="9319404" cy="469179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7E805C-BE8C-8DD3-86C6-929C72991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2" y="5614963"/>
            <a:ext cx="11730371" cy="10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70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0ED92-55EB-79E6-666B-6D8875296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55AEC45-EE32-90E7-22CC-D31A47E83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24" y="877510"/>
            <a:ext cx="9925068" cy="5980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28C356-D67C-F844-DFE1-B88F7F54B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78" y="-180510"/>
            <a:ext cx="12690685" cy="1323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1C99932-4184-2D99-DB83-1DBF62BF9F07}"/>
              </a:ext>
            </a:extLst>
          </p:cNvPr>
          <p:cNvSpPr txBox="1"/>
          <p:nvPr/>
        </p:nvSpPr>
        <p:spPr>
          <a:xfrm>
            <a:off x="627269" y="245334"/>
            <a:ext cx="1126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SISTEMA PARA TRATAMENTO DE AR  EM AREA EM SAÚDE</a:t>
            </a:r>
          </a:p>
        </p:txBody>
      </p:sp>
    </p:spTree>
    <p:extLst>
      <p:ext uri="{BB962C8B-B14F-4D97-AF65-F5344CB8AC3E}">
        <p14:creationId xmlns:p14="http://schemas.microsoft.com/office/powerpoint/2010/main" val="2045954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0E02-C449-6615-60BA-EA63F776B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4950C1-4989-6353-29C3-47560F66F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78" y="-180510"/>
            <a:ext cx="12690685" cy="1323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9D1EF42-915C-26E7-F8F2-87416C01F625}"/>
              </a:ext>
            </a:extLst>
          </p:cNvPr>
          <p:cNvSpPr txBox="1"/>
          <p:nvPr/>
        </p:nvSpPr>
        <p:spPr>
          <a:xfrm>
            <a:off x="627269" y="245334"/>
            <a:ext cx="1126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SISTEMA PARA TRATAMENTO DE AR  EM AREA EM SAÚDE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D97C461-B4BF-96AE-66B0-3D08258DB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57178" y="137868"/>
            <a:ext cx="6305726" cy="831584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CEA869B-9AB7-00A0-0525-C4DF6E72A55D}"/>
              </a:ext>
            </a:extLst>
          </p:cNvPr>
          <p:cNvSpPr txBox="1"/>
          <p:nvPr/>
        </p:nvSpPr>
        <p:spPr>
          <a:xfrm>
            <a:off x="235974" y="1917290"/>
            <a:ext cx="1268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UR`S</a:t>
            </a:r>
          </a:p>
        </p:txBody>
      </p:sp>
    </p:spTree>
    <p:extLst>
      <p:ext uri="{BB962C8B-B14F-4D97-AF65-F5344CB8AC3E}">
        <p14:creationId xmlns:p14="http://schemas.microsoft.com/office/powerpoint/2010/main" val="2033704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43BA2-AA4B-EDE6-6838-290BDE5D9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391688-D990-59BF-0FA7-9E39024F5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78" y="-180510"/>
            <a:ext cx="12690685" cy="1323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680D7BD-DE7B-5716-6BE7-A730EC7A5E44}"/>
              </a:ext>
            </a:extLst>
          </p:cNvPr>
          <p:cNvSpPr txBox="1"/>
          <p:nvPr/>
        </p:nvSpPr>
        <p:spPr>
          <a:xfrm>
            <a:off x="627269" y="245334"/>
            <a:ext cx="1126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SISTEMA PARA TRATAMENTO DE AR  EM AREA EM SAÚDE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1F4CB6C4-9943-F6D2-B647-2F587008019F}"/>
              </a:ext>
            </a:extLst>
          </p:cNvPr>
          <p:cNvGrpSpPr/>
          <p:nvPr/>
        </p:nvGrpSpPr>
        <p:grpSpPr>
          <a:xfrm>
            <a:off x="2025494" y="1194398"/>
            <a:ext cx="9871754" cy="5324925"/>
            <a:chOff x="209006" y="1173261"/>
            <a:chExt cx="10166888" cy="5535066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C5237C84-308C-CF1C-1222-64B714F5F4EF}"/>
                </a:ext>
              </a:extLst>
            </p:cNvPr>
            <p:cNvSpPr/>
            <p:nvPr/>
          </p:nvSpPr>
          <p:spPr>
            <a:xfrm>
              <a:off x="209006" y="1173261"/>
              <a:ext cx="10166888" cy="538355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" name="CaixaDeTexto 5">
              <a:extLst>
                <a:ext uri="{FF2B5EF4-FFF2-40B4-BE49-F238E27FC236}">
                  <a16:creationId xmlns:a16="http://schemas.microsoft.com/office/drawing/2014/main" id="{EE9B558A-1942-AF12-8AC2-B17D381263B9}"/>
                </a:ext>
              </a:extLst>
            </p:cNvPr>
            <p:cNvSpPr txBox="1"/>
            <p:nvPr/>
          </p:nvSpPr>
          <p:spPr>
            <a:xfrm>
              <a:off x="563134" y="1937790"/>
              <a:ext cx="4293753" cy="477053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A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figura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C.7 indica o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fluxo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de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ar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para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arranjo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de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antecâmara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pressurizada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em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relação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ao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quartro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AII, para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isolamento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de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pacientes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com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infecções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transmitidas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pelo</a:t>
              </a:r>
              <a:r>
                <a:rPr lang="en-US" sz="1600" dirty="0">
                  <a:solidFill>
                    <a:srgbClr val="0361A0"/>
                  </a:solidFill>
                  <a:effectLst/>
                  <a:latin typeface="Roboto Lt" pitchFamily="2" charset="0"/>
                  <a:ea typeface="Roboto Lt" pitchFamily="2" charset="0"/>
                </a:rPr>
                <a:t> ar.</a:t>
              </a:r>
            </a:p>
            <a:p>
              <a:endParaRPr lang="en-US" sz="16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endParaRPr>
            </a:p>
            <a:p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antecâmara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é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positiva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em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relação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quarto e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negativa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em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relação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corredor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.</a:t>
              </a:r>
            </a:p>
            <a:p>
              <a:endParaRPr lang="en-US" sz="16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endParaRPr>
            </a:p>
            <a:p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O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diferencial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de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pressão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deve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ser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definido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no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projeto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em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relação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corredor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que é a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referência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:</a:t>
              </a:r>
            </a:p>
            <a:p>
              <a:endParaRPr lang="en-US" sz="16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endParaRPr>
            </a:p>
            <a:p>
              <a:pPr marL="342900" indent="-342900">
                <a:buAutoNum type="alphaLcParenR"/>
              </a:pP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corredor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: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pressão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referência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(0)</a:t>
              </a:r>
            </a:p>
            <a:p>
              <a:pPr marL="342900" indent="-342900">
                <a:buAutoNum type="alphaLcParenR"/>
              </a:pP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antecâmara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: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pressão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negativa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(-5,0 Pa)</a:t>
              </a:r>
            </a:p>
            <a:p>
              <a:pPr marL="342900" indent="-342900">
                <a:buAutoNum type="alphaLcParenR"/>
              </a:pP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Quarto: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pressão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negativa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(-10,0 Pa)</a:t>
              </a:r>
            </a:p>
            <a:p>
              <a:pPr marL="342900" indent="-342900">
                <a:buAutoNum type="alphaLcParenR"/>
              </a:pP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Banheiro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: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pressão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negativa</a:t>
              </a:r>
              <a:r>
                <a:rPr lang="en-US" sz="1600" dirty="0">
                  <a:solidFill>
                    <a:srgbClr val="0361A0"/>
                  </a:solidFill>
                  <a:latin typeface="Roboto Lt" pitchFamily="2" charset="0"/>
                  <a:ea typeface="Roboto Lt" pitchFamily="2" charset="0"/>
                  <a:cs typeface="Arial" panose="020B0604020202020204" pitchFamily="34" charset="0"/>
                </a:rPr>
                <a:t> (-15,0 Pa)</a:t>
              </a:r>
            </a:p>
            <a:p>
              <a:endParaRPr lang="en-US" sz="16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endParaRPr>
            </a:p>
            <a:p>
              <a:endParaRPr lang="pt-BR" sz="16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70A27B61-1899-E4CD-6D54-C670DD1DA00C}"/>
                </a:ext>
              </a:extLst>
            </p:cNvPr>
            <p:cNvSpPr/>
            <p:nvPr/>
          </p:nvSpPr>
          <p:spPr>
            <a:xfrm>
              <a:off x="4943182" y="1416355"/>
              <a:ext cx="5171348" cy="4897361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114300">
                <a:srgbClr val="0361A0"/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FAFAFA"/>
                </a:solidFill>
              </a:endParaRPr>
            </a:p>
          </p:txBody>
        </p:sp>
      </p:grpSp>
      <p:sp>
        <p:nvSpPr>
          <p:cNvPr id="8" name="CaixaDeTexto 5">
            <a:extLst>
              <a:ext uri="{FF2B5EF4-FFF2-40B4-BE49-F238E27FC236}">
                <a16:creationId xmlns:a16="http://schemas.microsoft.com/office/drawing/2014/main" id="{2DE5E900-BAFF-27C2-492F-B37CA15495CB}"/>
              </a:ext>
            </a:extLst>
          </p:cNvPr>
          <p:cNvSpPr txBox="1"/>
          <p:nvPr/>
        </p:nvSpPr>
        <p:spPr>
          <a:xfrm>
            <a:off x="0" y="1724159"/>
            <a:ext cx="2250903" cy="33547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BACIA</a:t>
            </a:r>
          </a:p>
          <a:p>
            <a:endParaRPr lang="en-US" sz="2800" dirty="0">
              <a:solidFill>
                <a:srgbClr val="0361A0"/>
              </a:solidFill>
              <a:latin typeface="Roboto Lt" pitchFamily="2" charset="0"/>
              <a:ea typeface="Roboto Lt" pitchFamily="2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BOLHA</a:t>
            </a:r>
          </a:p>
          <a:p>
            <a:endParaRPr lang="en-US" sz="2800" dirty="0">
              <a:solidFill>
                <a:srgbClr val="0361A0"/>
              </a:solidFill>
              <a:latin typeface="Roboto Lt" pitchFamily="2" charset="0"/>
              <a:ea typeface="Roboto Lt" pitchFamily="2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0361A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CASCATA DE PRESSÃO</a:t>
            </a:r>
          </a:p>
          <a:p>
            <a:endParaRPr lang="pt-BR" sz="1600" dirty="0">
              <a:solidFill>
                <a:srgbClr val="0361A0"/>
              </a:solidFill>
              <a:latin typeface="Roboto Lt" pitchFamily="2" charset="0"/>
              <a:ea typeface="Roboto Lt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50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>
          <a:extLst>
            <a:ext uri="{FF2B5EF4-FFF2-40B4-BE49-F238E27FC236}">
              <a16:creationId xmlns:a16="http://schemas.microsoft.com/office/drawing/2014/main" id="{A204FA2F-0D32-DE9E-7DAA-912DB508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2">
            <a:extLst>
              <a:ext uri="{FF2B5EF4-FFF2-40B4-BE49-F238E27FC236}">
                <a16:creationId xmlns:a16="http://schemas.microsoft.com/office/drawing/2014/main" id="{265AC046-7899-E093-2464-2C5381C54A6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149" y="-113940"/>
            <a:ext cx="4036625" cy="916993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2">
            <a:extLst>
              <a:ext uri="{FF2B5EF4-FFF2-40B4-BE49-F238E27FC236}">
                <a16:creationId xmlns:a16="http://schemas.microsoft.com/office/drawing/2014/main" id="{A3745DC0-1986-82C2-76F9-245301B8C9B5}"/>
              </a:ext>
            </a:extLst>
          </p:cNvPr>
          <p:cNvSpPr txBox="1"/>
          <p:nvPr/>
        </p:nvSpPr>
        <p:spPr>
          <a:xfrm>
            <a:off x="392533" y="56993"/>
            <a:ext cx="39301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pt-BR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SOLUÇÕES AGREGADAS</a:t>
            </a:r>
            <a:endParaRPr dirty="0"/>
          </a:p>
        </p:txBody>
      </p:sp>
      <p:pic>
        <p:nvPicPr>
          <p:cNvPr id="369" name="Google Shape;369;p22" descr="Logotipo&#10;&#10;Descrição gerada automaticamente">
            <a:extLst>
              <a:ext uri="{FF2B5EF4-FFF2-40B4-BE49-F238E27FC236}">
                <a16:creationId xmlns:a16="http://schemas.microsoft.com/office/drawing/2014/main" id="{C61CBBC6-BAC5-2165-2C11-C5A854BC91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7025" b="26796"/>
          <a:stretch/>
        </p:blipFill>
        <p:spPr>
          <a:xfrm>
            <a:off x="9636407" y="2593"/>
            <a:ext cx="2680666" cy="914937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2">
            <a:extLst>
              <a:ext uri="{FF2B5EF4-FFF2-40B4-BE49-F238E27FC236}">
                <a16:creationId xmlns:a16="http://schemas.microsoft.com/office/drawing/2014/main" id="{4DE52274-28BF-600C-23D7-129BFF801F42}"/>
              </a:ext>
            </a:extLst>
          </p:cNvPr>
          <p:cNvSpPr txBox="1"/>
          <p:nvPr/>
        </p:nvSpPr>
        <p:spPr>
          <a:xfrm>
            <a:off x="392533" y="717475"/>
            <a:ext cx="1069456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	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F0B2B1-F25D-C61A-414A-CBFC23940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61" y="751146"/>
            <a:ext cx="3893574" cy="607930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4025CB8-D645-AB21-3EC4-C806BEA54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615" y="56993"/>
            <a:ext cx="5707816" cy="658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83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>
            <a:extLst>
              <a:ext uri="{FF2B5EF4-FFF2-40B4-BE49-F238E27FC236}">
                <a16:creationId xmlns:a16="http://schemas.microsoft.com/office/drawing/2014/main" id="{5AB530CB-F89F-813A-312C-AF5FD0A8D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120" y="-190199"/>
            <a:ext cx="5318449" cy="93345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471F3ACC-A498-99C3-A82A-9662D81F99AE}"/>
              </a:ext>
            </a:extLst>
          </p:cNvPr>
          <p:cNvSpPr txBox="1">
            <a:spLocks/>
          </p:cNvSpPr>
          <p:nvPr/>
        </p:nvSpPr>
        <p:spPr>
          <a:xfrm>
            <a:off x="20515" y="-190199"/>
            <a:ext cx="5318449" cy="933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700" dirty="0">
                <a:solidFill>
                  <a:schemeClr val="bg1"/>
                </a:solidFill>
                <a:latin typeface="+mn-lt"/>
              </a:rPr>
              <a:t>FHB – FH BOOSTER</a:t>
            </a:r>
            <a:endParaRPr lang="en-US" sz="37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95FE6A8-7D9A-57BC-7722-868A17069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65369" y="-1471673"/>
            <a:ext cx="4061262" cy="9801345"/>
          </a:xfrm>
          <a:prstGeom prst="rect">
            <a:avLst/>
          </a:prstGeom>
        </p:spPr>
      </p:pic>
      <p:pic>
        <p:nvPicPr>
          <p:cNvPr id="3" name="Imagem 2" descr="Uma imagem contendo no interior, aparelho, mesa, pequeno&#10;&#10;Descrição gerada automaticamente">
            <a:extLst>
              <a:ext uri="{FF2B5EF4-FFF2-40B4-BE49-F238E27FC236}">
                <a16:creationId xmlns:a16="http://schemas.microsoft.com/office/drawing/2014/main" id="{185B9EE9-EE63-5696-D000-5BC0030DDF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597"/>
          <a:stretch/>
        </p:blipFill>
        <p:spPr>
          <a:xfrm>
            <a:off x="9767454" y="4037754"/>
            <a:ext cx="2424545" cy="2696221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sp>
        <p:nvSpPr>
          <p:cNvPr id="4" name="Ondulado Duplo 3">
            <a:extLst>
              <a:ext uri="{FF2B5EF4-FFF2-40B4-BE49-F238E27FC236}">
                <a16:creationId xmlns:a16="http://schemas.microsoft.com/office/drawing/2014/main" id="{1026E584-9F04-B144-1DA3-D6FC60BC21CE}"/>
              </a:ext>
            </a:extLst>
          </p:cNvPr>
          <p:cNvSpPr/>
          <p:nvPr/>
        </p:nvSpPr>
        <p:spPr>
          <a:xfrm>
            <a:off x="6718224" y="5753023"/>
            <a:ext cx="1796542" cy="879620"/>
          </a:xfrm>
          <a:prstGeom prst="doubleWav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MOTOR EC</a:t>
            </a:r>
          </a:p>
        </p:txBody>
      </p:sp>
      <p:pic>
        <p:nvPicPr>
          <p:cNvPr id="5" name="Imagem 4" descr="Foto em preto e branco&#10;&#10;Descrição gerada automaticamente">
            <a:extLst>
              <a:ext uri="{FF2B5EF4-FFF2-40B4-BE49-F238E27FC236}">
                <a16:creationId xmlns:a16="http://schemas.microsoft.com/office/drawing/2014/main" id="{78FDD769-F02D-1510-8A7F-DEB739C069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t="31685" r="12685" b="32598"/>
          <a:stretch/>
        </p:blipFill>
        <p:spPr>
          <a:xfrm>
            <a:off x="9289472" y="55906"/>
            <a:ext cx="2803627" cy="137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25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9F63DA-17C2-499C-B0AB-08567D7CB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308" y="-123524"/>
            <a:ext cx="6820142" cy="132343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5EA3FA8-8EF9-4030-9317-224203CAFE2F}"/>
              </a:ext>
            </a:extLst>
          </p:cNvPr>
          <p:cNvSpPr txBox="1"/>
          <p:nvPr/>
        </p:nvSpPr>
        <p:spPr>
          <a:xfrm>
            <a:off x="374907" y="353363"/>
            <a:ext cx="54687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</a:rPr>
              <a:t>FHB 500 – FHB 700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D27365-F85A-4038-96E5-CB72EAA6C9E6}"/>
              </a:ext>
            </a:extLst>
          </p:cNvPr>
          <p:cNvSpPr txBox="1"/>
          <p:nvPr/>
        </p:nvSpPr>
        <p:spPr>
          <a:xfrm>
            <a:off x="0" y="1090903"/>
            <a:ext cx="715788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B0F0"/>
                </a:solidFill>
              </a:rPr>
              <a:t>      Motor EC, tensão 230 V, 50/60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B0F0"/>
                </a:solidFill>
              </a:rPr>
              <a:t>Bocais de aspiração e descarga retangulares para facilitar a conexão com os dutos do sistema de ventilação;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B0F0"/>
                </a:solidFill>
              </a:rPr>
              <a:t>Revestido externo com manta termoacústica;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B0F0"/>
                </a:solidFill>
              </a:rPr>
              <a:t>Opções de filtragem G4, M5, F8 e F9. São respeitadas área e velocidade de face do filtro, limitada a 2,5 m/s;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B0F0"/>
                </a:solidFill>
              </a:rPr>
              <a:t>Acabamento natural galvanizado;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B0F0"/>
                </a:solidFill>
              </a:rPr>
              <a:t>Fechos rápidos metálicos;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7467EF-E300-26B3-CBE1-0A40A3FD3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776" y="614973"/>
            <a:ext cx="3742689" cy="262361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E8E09FE-AF40-C1E2-346F-DAF09B601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098" y="3797491"/>
            <a:ext cx="4011127" cy="293782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1E1BDD9-AB64-752A-6C2C-6542733C94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38586"/>
            <a:ext cx="8342776" cy="32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99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9EEC3-4929-2DF9-0125-CD45F1CCC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0F1851D6-9B7F-F393-1486-A446B4036AC5}"/>
              </a:ext>
            </a:extLst>
          </p:cNvPr>
          <p:cNvSpPr txBox="1"/>
          <p:nvPr/>
        </p:nvSpPr>
        <p:spPr>
          <a:xfrm>
            <a:off x="150012" y="301184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b="1" dirty="0">
                <a:solidFill>
                  <a:srgbClr val="0070C0"/>
                </a:solidFill>
                <a:latin typeface="Roboto Lt" pitchFamily="2" charset="0"/>
                <a:ea typeface="Roboto Lt" pitchFamily="2" charset="0"/>
                <a:cs typeface="Arial"/>
              </a:rPr>
              <a:t>SELEÇÃO</a:t>
            </a:r>
            <a:endParaRPr lang="pt-BR" sz="2500" b="1" dirty="0">
              <a:solidFill>
                <a:srgbClr val="0070C0"/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cxnSp>
        <p:nvCxnSpPr>
          <p:cNvPr id="11" name="Conector de Seta Reta 7">
            <a:extLst>
              <a:ext uri="{FF2B5EF4-FFF2-40B4-BE49-F238E27FC236}">
                <a16:creationId xmlns:a16="http://schemas.microsoft.com/office/drawing/2014/main" id="{81265976-CFF1-5546-98B2-F957BB2AB981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181917" y="539711"/>
            <a:ext cx="6843399" cy="10204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blue and black logo&#10;&#10;AI-generated content may be incorrect.">
            <a:extLst>
              <a:ext uri="{FF2B5EF4-FFF2-40B4-BE49-F238E27FC236}">
                <a16:creationId xmlns:a16="http://schemas.microsoft.com/office/drawing/2014/main" id="{F1A9748C-A53A-161A-1948-8EBAF6682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354" y="301184"/>
            <a:ext cx="1434921" cy="37423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94D7FE5-8334-8243-3351-7153CC8AB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637" y="1174587"/>
            <a:ext cx="4331363" cy="24847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AF640A5-2D5E-BBF1-8399-DB4A48501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0" y="3331027"/>
            <a:ext cx="6478896" cy="352697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E3356D1-F999-1760-975A-761C9CBB7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543" y="3765544"/>
            <a:ext cx="4245457" cy="244575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71A4FF4-F45B-8CE4-9377-27E025B47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88442"/>
            <a:ext cx="7840809" cy="2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5517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0E4143C-E58B-1D88-496D-E5C24AB14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50"/>
            <a:ext cx="2484335" cy="4010766"/>
          </a:xfrm>
          <a:prstGeom prst="rect">
            <a:avLst/>
          </a:prstGeom>
        </p:spPr>
      </p:pic>
      <p:pic>
        <p:nvPicPr>
          <p:cNvPr id="6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2414674D-3D37-36FE-6704-D6F3CF3BC5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942" y="983232"/>
            <a:ext cx="1945419" cy="7608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493;g35fcb1205c3_0_99">
            <a:extLst>
              <a:ext uri="{FF2B5EF4-FFF2-40B4-BE49-F238E27FC236}">
                <a16:creationId xmlns:a16="http://schemas.microsoft.com/office/drawing/2014/main" id="{CAE1E4A0-68EC-6721-AD90-4D85B3362CC8}"/>
              </a:ext>
            </a:extLst>
          </p:cNvPr>
          <p:cNvCxnSpPr>
            <a:cxnSpLocks/>
          </p:cNvCxnSpPr>
          <p:nvPr/>
        </p:nvCxnSpPr>
        <p:spPr>
          <a:xfrm>
            <a:off x="7348823" y="466631"/>
            <a:ext cx="2897758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F48492DE-D606-F6EB-F714-B24639840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161" y="74213"/>
            <a:ext cx="3213323" cy="397980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827E6E1-7827-1866-9858-0BA58E3F9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6094" y="74213"/>
            <a:ext cx="3597951" cy="280188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AB6FE51-9AE3-E9DB-851E-D9CAC1E63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49" y="4140133"/>
            <a:ext cx="5768840" cy="280188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3F20D47-9867-576D-F945-BFC705EB8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3155" y="3510116"/>
            <a:ext cx="3101568" cy="3347884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A02C1A00-8322-6B5E-FF1D-9D5CBE1A4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25090" y="68826"/>
            <a:ext cx="2617380" cy="219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3473D5F-95C7-A3E1-EC34-35E5C2F9C5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1108" y="3549141"/>
            <a:ext cx="3078653" cy="349739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7759DAD-3937-2419-62BF-DED92263703B}"/>
              </a:ext>
            </a:extLst>
          </p:cNvPr>
          <p:cNvSpPr txBox="1"/>
          <p:nvPr/>
        </p:nvSpPr>
        <p:spPr>
          <a:xfrm>
            <a:off x="9341784" y="2271683"/>
            <a:ext cx="27355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70C0"/>
                </a:solidFill>
                <a:latin typeface="Montserrat" panose="00000500000000000000" pitchFamily="2" charset="0"/>
              </a:rPr>
              <a:t>Segundo a ANCA 201 a pressão, não são possíveis de calcular;</a:t>
            </a:r>
            <a:endParaRPr lang="pt-BR" sz="1600" dirty="0">
              <a:solidFill>
                <a:srgbClr val="0070C0"/>
              </a:solidFill>
              <a:latin typeface="Montserrat"/>
            </a:endParaRP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70C0"/>
                </a:solidFill>
                <a:latin typeface="Montserrat"/>
              </a:rPr>
              <a:t>Perdas de até 45% do rendimento;</a:t>
            </a:r>
          </a:p>
        </p:txBody>
      </p:sp>
    </p:spTree>
    <p:extLst>
      <p:ext uri="{BB962C8B-B14F-4D97-AF65-F5344CB8AC3E}">
        <p14:creationId xmlns:p14="http://schemas.microsoft.com/office/powerpoint/2010/main" val="203200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68FC-C2FE-1416-BB29-83FC461B6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4">
            <a:extLst>
              <a:ext uri="{FF2B5EF4-FFF2-40B4-BE49-F238E27FC236}">
                <a16:creationId xmlns:a16="http://schemas.microsoft.com/office/drawing/2014/main" id="{FF04D388-25C8-E500-9111-CC25A7CEABC3}"/>
              </a:ext>
            </a:extLst>
          </p:cNvPr>
          <p:cNvSpPr txBox="1"/>
          <p:nvPr/>
        </p:nvSpPr>
        <p:spPr>
          <a:xfrm>
            <a:off x="209006" y="204017"/>
            <a:ext cx="303190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Roboto Lt" pitchFamily="2" charset="0"/>
                <a:ea typeface="Roboto Lt" pitchFamily="2" charset="0"/>
                <a:cs typeface="Arial"/>
              </a:rPr>
              <a:t>EFICIÊNCIA</a:t>
            </a:r>
            <a:endParaRPr lang="pt-BR" sz="2500" b="1" dirty="0">
              <a:solidFill>
                <a:schemeClr val="tx2">
                  <a:lumMod val="75000"/>
                  <a:lumOff val="25000"/>
                </a:schemeClr>
              </a:solidFill>
              <a:latin typeface="Roboto Bk" pitchFamily="2" charset="0"/>
              <a:ea typeface="Roboto Bk" pitchFamily="2" charset="0"/>
              <a:cs typeface="Arial"/>
            </a:endParaRPr>
          </a:p>
        </p:txBody>
      </p:sp>
      <p:cxnSp>
        <p:nvCxnSpPr>
          <p:cNvPr id="17" name="Conector de Seta Reta 7">
            <a:extLst>
              <a:ext uri="{FF2B5EF4-FFF2-40B4-BE49-F238E27FC236}">
                <a16:creationId xmlns:a16="http://schemas.microsoft.com/office/drawing/2014/main" id="{1F236BEA-9F15-1868-722B-6D11B4C85168}"/>
              </a:ext>
            </a:extLst>
          </p:cNvPr>
          <p:cNvCxnSpPr>
            <a:cxnSpLocks/>
          </p:cNvCxnSpPr>
          <p:nvPr/>
        </p:nvCxnSpPr>
        <p:spPr>
          <a:xfrm>
            <a:off x="4975123" y="452748"/>
            <a:ext cx="5109187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6ED5BCCE-910A-2F0D-8A2F-D1DB5C67A4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354" y="301184"/>
            <a:ext cx="1434921" cy="37423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40548ED-59F5-B3F4-94B2-F084BE7D4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99" y="3429000"/>
            <a:ext cx="8506602" cy="312267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7C1F542-55D0-687B-6028-2D4F7A9AA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141" y="687213"/>
            <a:ext cx="4000518" cy="2741787"/>
          </a:xfrm>
          <a:prstGeom prst="rect">
            <a:avLst/>
          </a:prstGeom>
        </p:spPr>
      </p:pic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E9EA0391-4457-162E-219A-9851AA41F759}"/>
              </a:ext>
            </a:extLst>
          </p:cNvPr>
          <p:cNvSpPr txBox="1"/>
          <p:nvPr/>
        </p:nvSpPr>
        <p:spPr>
          <a:xfrm>
            <a:off x="140181" y="198402"/>
            <a:ext cx="657525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SENSORES E OPORTUNIDADES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5487B9-6206-F4ED-F120-71CD06BD2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472" y="868309"/>
            <a:ext cx="3617764" cy="250460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D445BFC-904F-7081-3100-431428E33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3182" y="1750358"/>
            <a:ext cx="2133785" cy="3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10174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>
          <a:extLst>
            <a:ext uri="{FF2B5EF4-FFF2-40B4-BE49-F238E27FC236}">
              <a16:creationId xmlns:a16="http://schemas.microsoft.com/office/drawing/2014/main" id="{715B5473-FA4C-D463-6593-D1681D0F3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1742AAC3-B931-A334-CC53-E734C49C3FA7}"/>
              </a:ext>
            </a:extLst>
          </p:cNvPr>
          <p:cNvSpPr txBox="1"/>
          <p:nvPr/>
        </p:nvSpPr>
        <p:spPr>
          <a:xfrm>
            <a:off x="140181" y="198402"/>
            <a:ext cx="657525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SENSORES E OPORTUNIDADES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" name="Google Shape;493;g35fcb1205c3_0_99">
            <a:extLst>
              <a:ext uri="{FF2B5EF4-FFF2-40B4-BE49-F238E27FC236}">
                <a16:creationId xmlns:a16="http://schemas.microsoft.com/office/drawing/2014/main" id="{486849DD-C6C2-448E-7ADA-608337AF14B1}"/>
              </a:ext>
            </a:extLst>
          </p:cNvPr>
          <p:cNvCxnSpPr>
            <a:cxnSpLocks/>
          </p:cNvCxnSpPr>
          <p:nvPr/>
        </p:nvCxnSpPr>
        <p:spPr>
          <a:xfrm>
            <a:off x="5191432" y="488299"/>
            <a:ext cx="5041191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48AB0BAA-A2C2-7E46-E3F9-4D6A0001AB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AE7398-A4B6-DEC7-3642-0B927F98F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48" y="945596"/>
            <a:ext cx="2491956" cy="33149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79BD2B3-6A14-D296-48D2-3A160EE90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804" y="777941"/>
            <a:ext cx="2568163" cy="348264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92AF654-A39C-ACCB-00BE-6F7126256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2561" y="675415"/>
            <a:ext cx="2213176" cy="3368728"/>
          </a:xfrm>
          <a:prstGeom prst="rect">
            <a:avLst/>
          </a:prstGeom>
        </p:spPr>
      </p:pic>
      <p:sp>
        <p:nvSpPr>
          <p:cNvPr id="10" name="Google Shape;492;g35fcb1205c3_0_99">
            <a:extLst>
              <a:ext uri="{FF2B5EF4-FFF2-40B4-BE49-F238E27FC236}">
                <a16:creationId xmlns:a16="http://schemas.microsoft.com/office/drawing/2014/main" id="{D11DA03A-A6AD-AB33-F46B-F72C3D1BB855}"/>
              </a:ext>
            </a:extLst>
          </p:cNvPr>
          <p:cNvSpPr txBox="1"/>
          <p:nvPr/>
        </p:nvSpPr>
        <p:spPr>
          <a:xfrm>
            <a:off x="1050859" y="4053751"/>
            <a:ext cx="212913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CO2 EC/AC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Google Shape;492;g35fcb1205c3_0_99">
            <a:extLst>
              <a:ext uri="{FF2B5EF4-FFF2-40B4-BE49-F238E27FC236}">
                <a16:creationId xmlns:a16="http://schemas.microsoft.com/office/drawing/2014/main" id="{2D225153-8E98-B7A6-7DB6-C92D92C4D1CF}"/>
              </a:ext>
            </a:extLst>
          </p:cNvPr>
          <p:cNvSpPr txBox="1"/>
          <p:nvPr/>
        </p:nvSpPr>
        <p:spPr>
          <a:xfrm>
            <a:off x="3651351" y="4149962"/>
            <a:ext cx="180957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CO EC/AC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492;g35fcb1205c3_0_99">
            <a:extLst>
              <a:ext uri="{FF2B5EF4-FFF2-40B4-BE49-F238E27FC236}">
                <a16:creationId xmlns:a16="http://schemas.microsoft.com/office/drawing/2014/main" id="{8623A17C-6867-0AB5-D0DD-C31B3B35F32A}"/>
              </a:ext>
            </a:extLst>
          </p:cNvPr>
          <p:cNvSpPr txBox="1"/>
          <p:nvPr/>
        </p:nvSpPr>
        <p:spPr>
          <a:xfrm>
            <a:off x="5631523" y="3992751"/>
            <a:ext cx="314152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MICRO PRESSÃO EC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3330FEE-723D-0D96-0379-A8AB49DEA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859" y="4597480"/>
            <a:ext cx="9795586" cy="226052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6DD4E0D-3AF9-E3F1-12FC-5989764B9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407" y="675415"/>
            <a:ext cx="2568163" cy="3482642"/>
          </a:xfrm>
          <a:prstGeom prst="rect">
            <a:avLst/>
          </a:prstGeom>
        </p:spPr>
      </p:pic>
      <p:sp>
        <p:nvSpPr>
          <p:cNvPr id="16" name="Google Shape;492;g35fcb1205c3_0_99">
            <a:extLst>
              <a:ext uri="{FF2B5EF4-FFF2-40B4-BE49-F238E27FC236}">
                <a16:creationId xmlns:a16="http://schemas.microsoft.com/office/drawing/2014/main" id="{7901E551-FCB3-3DC1-9936-0A9D4977139D}"/>
              </a:ext>
            </a:extLst>
          </p:cNvPr>
          <p:cNvSpPr txBox="1"/>
          <p:nvPr/>
        </p:nvSpPr>
        <p:spPr>
          <a:xfrm>
            <a:off x="8827006" y="4107525"/>
            <a:ext cx="3030696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CONTROLADOR DE POTÊNCIA AC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62DB3DF-8D34-6950-89C5-988072920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355" y="4976036"/>
            <a:ext cx="1582430" cy="167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349038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966E5F1D-7AD2-3948-9D5F-92DB6FF844B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742441" y="1672622"/>
            <a:ext cx="3897272" cy="1756377"/>
          </a:xfrm>
        </p:spPr>
        <p:txBody>
          <a:bodyPr>
            <a:normAutofit/>
          </a:bodyPr>
          <a:lstStyle/>
          <a:p>
            <a:pPr marL="380990" indent="-380990" algn="r">
              <a:lnSpc>
                <a:spcPct val="107000"/>
              </a:lnSpc>
              <a:spcAft>
                <a:spcPts val="1067"/>
              </a:spcAft>
              <a:buSzPts val="1000"/>
              <a:buFont typeface="Wingdings" panose="05000000000000000000" pitchFamily="2" charset="2"/>
              <a:buChar char="ü"/>
              <a:tabLst>
                <a:tab pos="609585" algn="l"/>
              </a:tabLst>
            </a:pPr>
            <a:r>
              <a:rPr lang="pt-BR" sz="1600" kern="100" dirty="0">
                <a:solidFill>
                  <a:srgbClr val="0070C0"/>
                </a:solidFill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Uso de variadores de frequência (VDF) e controladores inteligentes.</a:t>
            </a:r>
            <a:r>
              <a:rPr lang="pt-BR" sz="1600" dirty="0">
                <a:solidFill>
                  <a:srgbClr val="0070C0"/>
                </a:solidFill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rgbClr val="0070C0"/>
              </a:solidFill>
              <a:latin typeface="Montserrat Medium" panose="00000600000000000000" pitchFamily="2" charset="0"/>
            </a:endParaRP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B231008-797E-F2CE-8B6E-49E644171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731" y="1577811"/>
            <a:ext cx="4727133" cy="3827421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70C0"/>
                </a:solidFill>
              </a:rPr>
              <a:t>Um inversor de frequência, também conhecido como variador de frequência ou controlador de velocidade e Torque;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1600" dirty="0">
              <a:solidFill>
                <a:srgbClr val="0070C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70C0"/>
                </a:solidFill>
              </a:rPr>
              <a:t>A função principal de um inversor é  alterar a frequência e a tensão fornecidas ao motor, o inversor permite ajustar a velocidade e o torque do motor conforme necessário para a aplicação.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234DC6-58EE-9F26-0557-3D684E695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561" y="3713351"/>
            <a:ext cx="1728347" cy="274433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620C281-2FA0-3AA2-D078-2EC7E8E60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797" y="4862636"/>
            <a:ext cx="4194008" cy="1575345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096D286-0C27-F3F9-5CE0-98AFF350B942}"/>
              </a:ext>
            </a:extLst>
          </p:cNvPr>
          <p:cNvGrpSpPr/>
          <p:nvPr/>
        </p:nvGrpSpPr>
        <p:grpSpPr>
          <a:xfrm>
            <a:off x="6069962" y="1580771"/>
            <a:ext cx="1536652" cy="2151387"/>
            <a:chOff x="4552471" y="1185578"/>
            <a:chExt cx="1152489" cy="161354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8428533-34EF-2EB1-2DD8-5D121ECAB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52471" y="1185578"/>
              <a:ext cx="1152489" cy="1613540"/>
            </a:xfrm>
            <a:prstGeom prst="rect">
              <a:avLst/>
            </a:prstGeom>
          </p:spPr>
        </p:pic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6D9537B5-1F46-E40F-E44B-E26E7155246B}"/>
                </a:ext>
              </a:extLst>
            </p:cNvPr>
            <p:cNvSpPr/>
            <p:nvPr/>
          </p:nvSpPr>
          <p:spPr>
            <a:xfrm flipV="1">
              <a:off x="4867826" y="1435826"/>
              <a:ext cx="132621" cy="12031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sz="1867" dirty="0"/>
            </a:p>
          </p:txBody>
        </p:sp>
      </p:grpSp>
      <p:pic>
        <p:nvPicPr>
          <p:cNvPr id="14" name="Imagem 13" descr="Uma imagem contendo azul&#10;&#10;Descrição gerada automaticamente">
            <a:extLst>
              <a:ext uri="{FF2B5EF4-FFF2-40B4-BE49-F238E27FC236}">
                <a16:creationId xmlns:a16="http://schemas.microsoft.com/office/drawing/2014/main" id="{479F1696-BEDE-911B-7B55-1B6E8AEA7D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871"/>
          <a:stretch/>
        </p:blipFill>
        <p:spPr>
          <a:xfrm>
            <a:off x="8546917" y="3353125"/>
            <a:ext cx="3228625" cy="300678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831FF0C-605E-177D-9917-121CE968EE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507" y="4020930"/>
            <a:ext cx="1536652" cy="2338975"/>
          </a:xfrm>
          <a:prstGeom prst="rect">
            <a:avLst/>
          </a:prstGeom>
        </p:spPr>
      </p:pic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22721F79-9B2A-59CE-582C-578F1884D213}"/>
              </a:ext>
            </a:extLst>
          </p:cNvPr>
          <p:cNvSpPr txBox="1"/>
          <p:nvPr/>
        </p:nvSpPr>
        <p:spPr>
          <a:xfrm>
            <a:off x="140181" y="198402"/>
            <a:ext cx="657525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SENSORES E OPORTUNIDADES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" name="Google Shape;493;g35fcb1205c3_0_99">
            <a:extLst>
              <a:ext uri="{FF2B5EF4-FFF2-40B4-BE49-F238E27FC236}">
                <a16:creationId xmlns:a16="http://schemas.microsoft.com/office/drawing/2014/main" id="{CF7C2DC1-A25F-0D00-D267-0F4490CE7DCF}"/>
              </a:ext>
            </a:extLst>
          </p:cNvPr>
          <p:cNvCxnSpPr>
            <a:cxnSpLocks/>
          </p:cNvCxnSpPr>
          <p:nvPr/>
        </p:nvCxnSpPr>
        <p:spPr>
          <a:xfrm>
            <a:off x="5191432" y="488299"/>
            <a:ext cx="5041191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B99C6E8E-5826-6CBC-FAF5-5B94664A4DC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521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966E5F1D-7AD2-3948-9D5F-92DB6FF844B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13387" y="778197"/>
            <a:ext cx="4839447" cy="461202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Aft>
                <a:spcPts val="1067"/>
              </a:spcAft>
              <a:buSzPts val="1000"/>
              <a:buNone/>
              <a:tabLst>
                <a:tab pos="609585" algn="l"/>
              </a:tabLst>
            </a:pPr>
            <a:r>
              <a:rPr lang="pt-BR" b="1" dirty="0">
                <a:solidFill>
                  <a:srgbClr val="0070C0"/>
                </a:solidFill>
                <a:latin typeface="Montserrat Medium" panose="00000600000000000000" pitchFamily="2" charset="0"/>
              </a:rPr>
              <a:t>VENTILADORES AC para aplicação em:</a:t>
            </a:r>
          </a:p>
          <a:p>
            <a:pPr marL="990575" lvl="1" indent="-380990">
              <a:lnSpc>
                <a:spcPct val="120000"/>
              </a:lnSpc>
              <a:spcBef>
                <a:spcPts val="1067"/>
              </a:spcBef>
              <a:buSzPts val="1100"/>
              <a:buFont typeface="Wingdings" panose="05000000000000000000" pitchFamily="2" charset="2"/>
              <a:buChar char="ü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lang="pt-BR" dirty="0">
                <a:latin typeface="Montserrat Medium" panose="00000600000000000000" pitchFamily="2" charset="0"/>
              </a:rPr>
              <a:t>Controle em relação a demanda e ciclo-economizador;</a:t>
            </a:r>
          </a:p>
          <a:p>
            <a:pPr marL="990575" lvl="1" indent="-380990">
              <a:lnSpc>
                <a:spcPct val="120000"/>
              </a:lnSpc>
              <a:spcBef>
                <a:spcPts val="1067"/>
              </a:spcBef>
              <a:buSzPts val="1100"/>
              <a:buFont typeface="Wingdings" panose="05000000000000000000" pitchFamily="2" charset="2"/>
              <a:buChar char="ü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lang="pt-BR" dirty="0">
                <a:latin typeface="Montserrat Medium" panose="00000600000000000000" pitchFamily="2" charset="0"/>
              </a:rPr>
              <a:t>Controle de pressão estática e balanceamento nos dutos;</a:t>
            </a:r>
          </a:p>
          <a:p>
            <a:pPr marL="990575" lvl="1" indent="-380990">
              <a:lnSpc>
                <a:spcPct val="120000"/>
              </a:lnSpc>
              <a:spcBef>
                <a:spcPts val="1067"/>
              </a:spcBef>
              <a:buSzPts val="1100"/>
              <a:buFont typeface="Wingdings" panose="05000000000000000000" pitchFamily="2" charset="2"/>
              <a:buChar char="ü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lang="pt-BR" dirty="0">
                <a:latin typeface="Montserrat Medium" panose="00000600000000000000" pitchFamily="2" charset="0"/>
              </a:rPr>
              <a:t>Controle de renovação de ar com feedback de sensores de QAI (CO, CO2, TVOC, Particulados, etc.);</a:t>
            </a:r>
          </a:p>
          <a:p>
            <a:pPr marL="990575" lvl="1" indent="-380990">
              <a:lnSpc>
                <a:spcPct val="120000"/>
              </a:lnSpc>
              <a:spcBef>
                <a:spcPts val="1067"/>
              </a:spcBef>
              <a:buSzPts val="1100"/>
              <a:buFont typeface="Wingdings" panose="05000000000000000000" pitchFamily="2" charset="2"/>
              <a:buChar char="ü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lang="pt-BR" dirty="0">
                <a:latin typeface="Montserrat Medium" panose="00000600000000000000" pitchFamily="2" charset="0"/>
              </a:rPr>
              <a:t>Sensores Inteligentes permitem o monitoramento e CONTROLE PID, utilizando lógica integral para incremento e otimização do uso dos ventiladores (por demanda e tempo).</a:t>
            </a:r>
          </a:p>
          <a:p>
            <a:pPr marL="990575" lvl="1" indent="-380990">
              <a:lnSpc>
                <a:spcPct val="120000"/>
              </a:lnSpc>
              <a:spcBef>
                <a:spcPts val="1067"/>
              </a:spcBef>
              <a:buSzPts val="1100"/>
              <a:buFont typeface="Courier New"/>
              <a:buChar char="o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endParaRPr lang="pt-BR" dirty="0">
              <a:latin typeface="Montserrat Medium" panose="00000600000000000000" pitchFamily="2" charset="0"/>
            </a:endParaRPr>
          </a:p>
          <a:p>
            <a:pPr marL="990575" lvl="1" indent="-380990">
              <a:lnSpc>
                <a:spcPct val="107000"/>
              </a:lnSpc>
              <a:spcBef>
                <a:spcPts val="1067"/>
              </a:spcBef>
              <a:buSzPts val="1100"/>
              <a:buFont typeface="Courier New"/>
              <a:buChar char="o"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endParaRPr lang="pt-BR" dirty="0">
              <a:latin typeface="Montserrat Medium" panose="00000600000000000000" pitchFamily="2" charset="0"/>
            </a:endParaRPr>
          </a:p>
          <a:p>
            <a:pPr marL="1422364" lvl="2" indent="0">
              <a:lnSpc>
                <a:spcPct val="107000"/>
              </a:lnSpc>
              <a:spcBef>
                <a:spcPts val="1067"/>
              </a:spcBef>
              <a:buSzPts val="1100"/>
              <a:buNone/>
              <a:tabLst>
                <a:tab pos="1219170" algn="l"/>
              </a:tabLst>
              <a:defRPr sz="1100">
                <a:solidFill>
                  <a:srgbClr val="0070C0"/>
                </a:solidFill>
                <a:latin typeface="Aptos"/>
                <a:ea typeface="Aptos"/>
                <a:cs typeface="Aptos"/>
                <a:sym typeface="Aptos"/>
              </a:defRPr>
            </a:pPr>
            <a:br>
              <a:rPr lang="pt-BR" dirty="0">
                <a:latin typeface="Montserrat Medium" panose="00000600000000000000" pitchFamily="2" charset="0"/>
              </a:rPr>
            </a:br>
            <a:endParaRPr lang="pt-BR" dirty="0">
              <a:latin typeface="Montserrat Medium" panose="00000600000000000000" pitchFamily="2" charset="0"/>
            </a:endParaRPr>
          </a:p>
          <a:p>
            <a:pPr marL="990575" lvl="1" indent="-380990">
              <a:lnSpc>
                <a:spcPct val="107000"/>
              </a:lnSpc>
              <a:spcAft>
                <a:spcPts val="1067"/>
              </a:spcAft>
              <a:buSzPts val="1000"/>
              <a:buFont typeface="Courier New" panose="02070309020205020404" pitchFamily="49" charset="0"/>
              <a:buChar char="o"/>
              <a:tabLst>
                <a:tab pos="1219170" algn="l"/>
              </a:tabLst>
            </a:pPr>
            <a:endParaRPr lang="pt-BR" sz="2133" kern="100" dirty="0">
              <a:solidFill>
                <a:srgbClr val="0070C0"/>
              </a:solidFill>
              <a:latin typeface="Montserrat Medium" panose="000006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133" dirty="0">
              <a:latin typeface="Montserrat Medium" panose="00000600000000000000" pitchFamily="2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6150C9-0E8E-6B51-B8C8-28F747595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394" y="4395515"/>
            <a:ext cx="1503811" cy="238780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6407CC2-B7EA-B11B-0A1C-EF9B6D00A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620" y="5083471"/>
            <a:ext cx="2838167" cy="146528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7A7329F-0E56-6924-E97E-5C12DD1B6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194" y="5218530"/>
            <a:ext cx="2062057" cy="156479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B89D68F-A363-2065-B40D-524F5F8AE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06" y="5005493"/>
            <a:ext cx="4839445" cy="1852507"/>
          </a:xfrm>
          <a:prstGeom prst="rect">
            <a:avLst/>
          </a:prstGeom>
        </p:spPr>
      </p:pic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0E965E0F-7313-CBFE-6E43-D7D68121DE13}"/>
              </a:ext>
            </a:extLst>
          </p:cNvPr>
          <p:cNvSpPr/>
          <p:nvPr/>
        </p:nvSpPr>
        <p:spPr>
          <a:xfrm>
            <a:off x="467393" y="5510267"/>
            <a:ext cx="732141" cy="453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2" name="Google Shape;492;g35fcb1205c3_0_99">
            <a:extLst>
              <a:ext uri="{FF2B5EF4-FFF2-40B4-BE49-F238E27FC236}">
                <a16:creationId xmlns:a16="http://schemas.microsoft.com/office/drawing/2014/main" id="{5700855D-7119-3612-15E4-75796FC0906A}"/>
              </a:ext>
            </a:extLst>
          </p:cNvPr>
          <p:cNvSpPr txBox="1"/>
          <p:nvPr/>
        </p:nvSpPr>
        <p:spPr>
          <a:xfrm>
            <a:off x="140181" y="198402"/>
            <a:ext cx="657525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F5C99"/>
                </a:solidFill>
                <a:latin typeface="Roboto"/>
                <a:ea typeface="Roboto"/>
                <a:cs typeface="Roboto"/>
                <a:sym typeface="Roboto"/>
              </a:rPr>
              <a:t>SENSORES E OPORTUNIDADES</a:t>
            </a:r>
            <a:endParaRPr sz="2500" b="1" dirty="0">
              <a:solidFill>
                <a:srgbClr val="1F5C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" name="Google Shape;493;g35fcb1205c3_0_99">
            <a:extLst>
              <a:ext uri="{FF2B5EF4-FFF2-40B4-BE49-F238E27FC236}">
                <a16:creationId xmlns:a16="http://schemas.microsoft.com/office/drawing/2014/main" id="{551E294F-AF6D-EF2F-C112-79986034105E}"/>
              </a:ext>
            </a:extLst>
          </p:cNvPr>
          <p:cNvCxnSpPr>
            <a:cxnSpLocks/>
          </p:cNvCxnSpPr>
          <p:nvPr/>
        </p:nvCxnSpPr>
        <p:spPr>
          <a:xfrm>
            <a:off x="5191432" y="488299"/>
            <a:ext cx="5041191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90646642-EAD9-6876-F978-F1BB05CD33F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2354" y="301184"/>
            <a:ext cx="1434921" cy="374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4AB6B5E-3E3E-0F17-6F98-9315C6A52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2729" y="2912667"/>
            <a:ext cx="6111770" cy="172989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BA3843D-3E52-3A20-0A23-CA7A5D30AAE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409"/>
          <a:stretch/>
        </p:blipFill>
        <p:spPr>
          <a:xfrm>
            <a:off x="139166" y="592849"/>
            <a:ext cx="3692905" cy="251931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26799C8-6728-F89C-73AC-21FC049F2F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5756" y="999778"/>
            <a:ext cx="2559756" cy="203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62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00C627A-CCD2-541B-AB82-0AC202A7A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754" y="2388741"/>
            <a:ext cx="3614969" cy="285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6">
            <a:extLst>
              <a:ext uri="{FF2B5EF4-FFF2-40B4-BE49-F238E27FC236}">
                <a16:creationId xmlns:a16="http://schemas.microsoft.com/office/drawing/2014/main" id="{9F7203D6-FBE6-0F1D-AB5D-958BB350F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058" y="632681"/>
            <a:ext cx="7752860" cy="863091"/>
          </a:xfrm>
        </p:spPr>
        <p:txBody>
          <a:bodyPr>
            <a:noAutofit/>
          </a:bodyPr>
          <a:lstStyle/>
          <a:p>
            <a:r>
              <a:rPr lang="en-US" sz="2667" dirty="0">
                <a:solidFill>
                  <a:srgbClr val="0070C0"/>
                </a:solidFill>
              </a:rPr>
              <a:t>É IMPORTANTE O PROJETO!</a:t>
            </a:r>
            <a:br>
              <a:rPr lang="en-US" sz="2667" dirty="0">
                <a:solidFill>
                  <a:srgbClr val="0070C0"/>
                </a:solidFill>
              </a:rPr>
            </a:br>
            <a:r>
              <a:rPr lang="en-US" sz="2667" dirty="0">
                <a:solidFill>
                  <a:srgbClr val="0070C0"/>
                </a:solidFill>
              </a:rPr>
              <a:t>É IMPORTANTE A INSTALAÇÃO ADEQUADA!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46A0EF0-765B-9480-5851-DE73582CA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11" y="1928195"/>
            <a:ext cx="5018544" cy="4063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C60BD26-34E2-8CEC-5409-3185227A73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658"/>
          <a:stretch/>
        </p:blipFill>
        <p:spPr>
          <a:xfrm>
            <a:off x="6804466" y="1928197"/>
            <a:ext cx="4515548" cy="4063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" name="Google Shape;493;g35fcb1205c3_0_99">
            <a:extLst>
              <a:ext uri="{FF2B5EF4-FFF2-40B4-BE49-F238E27FC236}">
                <a16:creationId xmlns:a16="http://schemas.microsoft.com/office/drawing/2014/main" id="{284D4CC2-80F2-2BEB-FAA7-3B5C70F4DADA}"/>
              </a:ext>
            </a:extLst>
          </p:cNvPr>
          <p:cNvCxnSpPr>
            <a:cxnSpLocks/>
          </p:cNvCxnSpPr>
          <p:nvPr/>
        </p:nvCxnSpPr>
        <p:spPr>
          <a:xfrm>
            <a:off x="5256149" y="445565"/>
            <a:ext cx="5041191" cy="0"/>
          </a:xfrm>
          <a:prstGeom prst="straightConnector1">
            <a:avLst/>
          </a:prstGeom>
          <a:noFill/>
          <a:ln w="19050" cap="flat" cmpd="sng">
            <a:solidFill>
              <a:srgbClr val="5ECBF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Google Shape;494;g35fcb1205c3_0_99" descr="A blue and black logo&#10;&#10;AI-generated content may be incorrect.">
            <a:extLst>
              <a:ext uri="{FF2B5EF4-FFF2-40B4-BE49-F238E27FC236}">
                <a16:creationId xmlns:a16="http://schemas.microsoft.com/office/drawing/2014/main" id="{3FC43C71-9B57-130A-619F-0BF33725AD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7071" y="258450"/>
            <a:ext cx="1434921" cy="374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12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1A0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0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2700000">
            <a:off x="7331526" y="1719906"/>
            <a:ext cx="8277225" cy="554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0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2700000">
            <a:off x="4194824" y="-274060"/>
            <a:ext cx="13354692" cy="894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0" descr="Uma imagem contendo Diagrama de Venn&#10;&#10;O conteúdo gerado por IA pode estar incorreto.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4500000">
            <a:off x="2357041" y="-65089"/>
            <a:ext cx="13354693" cy="894411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30"/>
          <p:cNvSpPr txBox="1"/>
          <p:nvPr/>
        </p:nvSpPr>
        <p:spPr>
          <a:xfrm>
            <a:off x="588886" y="496599"/>
            <a:ext cx="758187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OBRIGADO!</a:t>
            </a:r>
            <a:endParaRPr sz="8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6" name="Google Shape;526;p30"/>
          <p:cNvSpPr/>
          <p:nvPr/>
        </p:nvSpPr>
        <p:spPr>
          <a:xfrm rot="5400000">
            <a:off x="2164797" y="4261200"/>
            <a:ext cx="646200" cy="34824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07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30"/>
          <p:cNvSpPr txBox="1"/>
          <p:nvPr/>
        </p:nvSpPr>
        <p:spPr>
          <a:xfrm>
            <a:off x="1312401" y="5610475"/>
            <a:ext cx="2916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@</a:t>
            </a:r>
            <a:r>
              <a:rPr lang="en-US" sz="2000" u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sicflux.oficial</a:t>
            </a:r>
            <a:endParaRPr sz="2000" u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@eng_leandrowolff​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8" name="Google Shape;528;p30"/>
          <p:cNvSpPr/>
          <p:nvPr/>
        </p:nvSpPr>
        <p:spPr>
          <a:xfrm rot="5400000">
            <a:off x="2077683" y="3194055"/>
            <a:ext cx="646331" cy="33326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ECB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0"/>
          <p:cNvSpPr/>
          <p:nvPr/>
        </p:nvSpPr>
        <p:spPr>
          <a:xfrm rot="5400000">
            <a:off x="2225324" y="1901300"/>
            <a:ext cx="646331" cy="3627933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93D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30"/>
          <p:cNvSpPr txBox="1"/>
          <p:nvPr/>
        </p:nvSpPr>
        <p:spPr>
          <a:xfrm>
            <a:off x="1312409" y="3536866"/>
            <a:ext cx="22212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(11)91234-3470</a:t>
            </a:r>
            <a:endParaRPr sz="18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1" name="Google Shape;531;p30"/>
          <p:cNvSpPr/>
          <p:nvPr/>
        </p:nvSpPr>
        <p:spPr>
          <a:xfrm rot="5400000">
            <a:off x="2625867" y="376461"/>
            <a:ext cx="646331" cy="4429014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7ED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0"/>
          <p:cNvSpPr txBox="1"/>
          <p:nvPr/>
        </p:nvSpPr>
        <p:spPr>
          <a:xfrm>
            <a:off x="1312402" y="2405224"/>
            <a:ext cx="36408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promotor02@sicflux.com.br</a:t>
            </a:r>
            <a:endParaRPr sz="18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30"/>
          <p:cNvSpPr txBox="1"/>
          <p:nvPr/>
        </p:nvSpPr>
        <p:spPr>
          <a:xfrm>
            <a:off x="1312402" y="4685787"/>
            <a:ext cx="22212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www.sicflux.com.br</a:t>
            </a:r>
            <a:endParaRPr sz="18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30"/>
          <p:cNvSpPr/>
          <p:nvPr/>
        </p:nvSpPr>
        <p:spPr>
          <a:xfrm>
            <a:off x="269619" y="2129054"/>
            <a:ext cx="923827" cy="9238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0"/>
          <p:cNvSpPr/>
          <p:nvPr/>
        </p:nvSpPr>
        <p:spPr>
          <a:xfrm>
            <a:off x="270240" y="3274168"/>
            <a:ext cx="923827" cy="9238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0"/>
          <p:cNvSpPr/>
          <p:nvPr/>
        </p:nvSpPr>
        <p:spPr>
          <a:xfrm>
            <a:off x="270861" y="4419282"/>
            <a:ext cx="923827" cy="9238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30"/>
          <p:cNvSpPr/>
          <p:nvPr/>
        </p:nvSpPr>
        <p:spPr>
          <a:xfrm>
            <a:off x="271482" y="5564396"/>
            <a:ext cx="923827" cy="9238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8" name="Google Shape;53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076" y="3429000"/>
            <a:ext cx="57150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812" y="4566604"/>
            <a:ext cx="635000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4712" y="2392958"/>
            <a:ext cx="571500" cy="3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5662" y="5712982"/>
            <a:ext cx="6096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0" descr="A white text on a black background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95643" y="5201604"/>
            <a:ext cx="5074495" cy="132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5" descr="A blue question mark on a black background&#10;&#10;AI-generated content may be incorrect.">
            <a:extLst>
              <a:ext uri="{FF2B5EF4-FFF2-40B4-BE49-F238E27FC236}">
                <a16:creationId xmlns:a16="http://schemas.microsoft.com/office/drawing/2014/main" id="{F74CBCB2-587E-6463-D219-4733177C05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59" y="52855"/>
            <a:ext cx="5290253" cy="52902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1021</Words>
  <Application>Microsoft Office PowerPoint</Application>
  <PresentationFormat>Widescreen</PresentationFormat>
  <Paragraphs>177</Paragraphs>
  <Slides>42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6" baseType="lpstr">
      <vt:lpstr>Calibri</vt:lpstr>
      <vt:lpstr>Play</vt:lpstr>
      <vt:lpstr>Roboto Lt</vt:lpstr>
      <vt:lpstr>Wingdings</vt:lpstr>
      <vt:lpstr>Gill Sans</vt:lpstr>
      <vt:lpstr>Courier New</vt:lpstr>
      <vt:lpstr>Libre Franklin</vt:lpstr>
      <vt:lpstr>Roboto</vt:lpstr>
      <vt:lpstr>Montserrat Medium</vt:lpstr>
      <vt:lpstr>Montserrat</vt:lpstr>
      <vt:lpstr>Arial Black</vt:lpstr>
      <vt:lpstr>Arial</vt:lpstr>
      <vt:lpstr>Roboto Bk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É IMPORTANTE O PROJETO! É IMPORTANTE A INSTALAÇÃO ADEQUADA!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Marketing 02</dc:creator>
  <cp:lastModifiedBy>19834</cp:lastModifiedBy>
  <cp:revision>22</cp:revision>
  <dcterms:created xsi:type="dcterms:W3CDTF">2012-07-30T23:50:35Z</dcterms:created>
  <dcterms:modified xsi:type="dcterms:W3CDTF">2025-08-20T11:32:58Z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0x01010015BE2725B2679149ABE474165DC9FAE3</vt:lpwstr>
  </property>
  <property fmtid="{D5CDD505-2E9C-101B-9397-08002B2CF9AE}" pid="3" name="MediaServiceImageTags">
    <vt:lpwstr/>
  </property>
</Properties>
</file>